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Lst>
  <p:notesMasterIdLst>
    <p:notesMasterId r:id="rId35"/>
  </p:notesMasterIdLst>
  <p:handoutMasterIdLst>
    <p:handoutMasterId r:id="rId36"/>
  </p:handoutMasterIdLst>
  <p:sldIdLst>
    <p:sldId id="296" r:id="rId6"/>
    <p:sldId id="408" r:id="rId7"/>
    <p:sldId id="297" r:id="rId8"/>
    <p:sldId id="393" r:id="rId9"/>
    <p:sldId id="414" r:id="rId10"/>
    <p:sldId id="299" r:id="rId11"/>
    <p:sldId id="304" r:id="rId12"/>
    <p:sldId id="300" r:id="rId13"/>
    <p:sldId id="399" r:id="rId14"/>
    <p:sldId id="301" r:id="rId15"/>
    <p:sldId id="394" r:id="rId16"/>
    <p:sldId id="311" r:id="rId17"/>
    <p:sldId id="400" r:id="rId18"/>
    <p:sldId id="401" r:id="rId19"/>
    <p:sldId id="395" r:id="rId20"/>
    <p:sldId id="406" r:id="rId21"/>
    <p:sldId id="405" r:id="rId22"/>
    <p:sldId id="398" r:id="rId23"/>
    <p:sldId id="392" r:id="rId24"/>
    <p:sldId id="409" r:id="rId25"/>
    <p:sldId id="410" r:id="rId26"/>
    <p:sldId id="396" r:id="rId27"/>
    <p:sldId id="305" r:id="rId28"/>
    <p:sldId id="306" r:id="rId29"/>
    <p:sldId id="307" r:id="rId30"/>
    <p:sldId id="411" r:id="rId31"/>
    <p:sldId id="412" r:id="rId32"/>
    <p:sldId id="413" r:id="rId33"/>
    <p:sldId id="302" r:id="rId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7A88A4-598B-4F34-959A-E53D1A4B762A}">
          <p14:sldIdLst>
            <p14:sldId id="296"/>
            <p14:sldId id="408"/>
            <p14:sldId id="297"/>
            <p14:sldId id="393"/>
            <p14:sldId id="414"/>
            <p14:sldId id="299"/>
            <p14:sldId id="304"/>
            <p14:sldId id="300"/>
            <p14:sldId id="399"/>
            <p14:sldId id="301"/>
            <p14:sldId id="394"/>
            <p14:sldId id="311"/>
            <p14:sldId id="400"/>
            <p14:sldId id="401"/>
            <p14:sldId id="395"/>
            <p14:sldId id="406"/>
            <p14:sldId id="405"/>
            <p14:sldId id="398"/>
            <p14:sldId id="392"/>
            <p14:sldId id="409"/>
            <p14:sldId id="410"/>
            <p14:sldId id="396"/>
            <p14:sldId id="305"/>
            <p14:sldId id="306"/>
            <p14:sldId id="307"/>
            <p14:sldId id="411"/>
            <p14:sldId id="412"/>
            <p14:sldId id="413"/>
            <p14:sldId id="302"/>
          </p14:sldIdLst>
        </p14:section>
        <p14:section name="Back up slides" id="{E97656B2-7B98-4057-A24E-6B44792CE8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5" clrIdx="0">
    <p:extLst>
      <p:ext uri="{19B8F6BF-5375-455C-9EA6-DF929625EA0E}">
        <p15:presenceInfo xmlns:p15="http://schemas.microsoft.com/office/powerpoint/2012/main" userId="d4048c65ce430381" providerId="Windows Live"/>
      </p:ext>
    </p:extLst>
  </p:cmAuthor>
  <p:cmAuthor id="2" name="Sebastian Dötterl" initials="SD" lastIdx="5" clrIdx="1">
    <p:extLst>
      <p:ext uri="{19B8F6BF-5375-455C-9EA6-DF929625EA0E}">
        <p15:presenceInfo xmlns:p15="http://schemas.microsoft.com/office/powerpoint/2012/main" userId="ae467c76045f65a6" providerId="Windows Live"/>
      </p:ext>
    </p:extLst>
  </p:cmAuthor>
  <p:cmAuthor id="3" name="Hella" initials="FH" lastIdx="9" clrIdx="2">
    <p:extLst>
      <p:ext uri="{19B8F6BF-5375-455C-9EA6-DF929625EA0E}">
        <p15:presenceInfo xmlns:p15="http://schemas.microsoft.com/office/powerpoint/2012/main" userId="H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69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77C601-78E7-4622-A06C-50F15AB9ACA7}" v="44" dt="2022-02-27T19:01:2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539" autoAdjust="0"/>
  </p:normalViewPr>
  <p:slideViewPr>
    <p:cSldViewPr>
      <p:cViewPr varScale="1">
        <p:scale>
          <a:sx n="110" d="100"/>
          <a:sy n="110" d="100"/>
        </p:scale>
        <p:origin x="552" y="108"/>
      </p:cViewPr>
      <p:guideLst>
        <p:guide orient="horz" pos="2160"/>
        <p:guide pos="3840"/>
      </p:guideLst>
    </p:cSldViewPr>
  </p:slideViewPr>
  <p:notesTextViewPr>
    <p:cViewPr>
      <p:scale>
        <a:sx n="3" d="2"/>
        <a:sy n="3" d="2"/>
      </p:scale>
      <p:origin x="0" y="0"/>
    </p:cViewPr>
  </p:notesTextViewPr>
  <p:notesViewPr>
    <p:cSldViewPr>
      <p:cViewPr varScale="1">
        <p:scale>
          <a:sx n="97" d="100"/>
          <a:sy n="97" d="100"/>
        </p:scale>
        <p:origin x="3534" y="78"/>
      </p:cViewPr>
      <p:guideLst/>
    </p:cSldViewPr>
  </p:notesViewPr>
  <p:gridSpacing cx="59999" cy="5999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7023D-9D54-4764-AC7B-A26BE0D77413}" type="datetimeFigureOut">
              <a:rPr lang="en-US" smtClean="0"/>
              <a:t>2/28/2022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810825-A38A-484D-8AF9-0125F7CDBDB1}" type="slidenum">
              <a:rPr lang="en-US" smtClean="0"/>
              <a:t>‹#›</a:t>
            </a:fld>
            <a:endParaRPr lang="en-US"/>
          </a:p>
        </p:txBody>
      </p:sp>
    </p:spTree>
    <p:extLst>
      <p:ext uri="{BB962C8B-B14F-4D97-AF65-F5344CB8AC3E}">
        <p14:creationId xmlns:p14="http://schemas.microsoft.com/office/powerpoint/2010/main" val="3961515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A8582-B9C0-468D-A824-393E1190C6FE}" type="datetimeFigureOut">
              <a:rPr lang="en-US" smtClean="0"/>
              <a:t>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F19E7-09A1-42ED-B227-D7DC1B5712CB}" type="slidenum">
              <a:rPr lang="en-US" smtClean="0"/>
              <a:t>‹#›</a:t>
            </a:fld>
            <a:endParaRPr lang="en-US"/>
          </a:p>
        </p:txBody>
      </p:sp>
    </p:spTree>
    <p:extLst>
      <p:ext uri="{BB962C8B-B14F-4D97-AF65-F5344CB8AC3E}">
        <p14:creationId xmlns:p14="http://schemas.microsoft.com/office/powerpoint/2010/main" val="13547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a:t>
            </a:fld>
            <a:endParaRPr lang="en-US"/>
          </a:p>
        </p:txBody>
      </p:sp>
    </p:spTree>
    <p:extLst>
      <p:ext uri="{BB962C8B-B14F-4D97-AF65-F5344CB8AC3E}">
        <p14:creationId xmlns:p14="http://schemas.microsoft.com/office/powerpoint/2010/main" val="198039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10</a:t>
            </a:fld>
            <a:endParaRPr lang="en-US"/>
          </a:p>
        </p:txBody>
      </p:sp>
    </p:spTree>
    <p:extLst>
      <p:ext uri="{BB962C8B-B14F-4D97-AF65-F5344CB8AC3E}">
        <p14:creationId xmlns:p14="http://schemas.microsoft.com/office/powerpoint/2010/main" val="332305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11</a:t>
            </a:fld>
            <a:endParaRPr lang="en-US"/>
          </a:p>
        </p:txBody>
      </p:sp>
    </p:spTree>
    <p:extLst>
      <p:ext uri="{BB962C8B-B14F-4D97-AF65-F5344CB8AC3E}">
        <p14:creationId xmlns:p14="http://schemas.microsoft.com/office/powerpoint/2010/main" val="2276386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12</a:t>
            </a:fld>
            <a:endParaRPr lang="en-US"/>
          </a:p>
        </p:txBody>
      </p:sp>
    </p:spTree>
    <p:extLst>
      <p:ext uri="{BB962C8B-B14F-4D97-AF65-F5344CB8AC3E}">
        <p14:creationId xmlns:p14="http://schemas.microsoft.com/office/powerpoint/2010/main" val="2658075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13</a:t>
            </a:fld>
            <a:endParaRPr lang="en-US"/>
          </a:p>
        </p:txBody>
      </p:sp>
    </p:spTree>
    <p:extLst>
      <p:ext uri="{BB962C8B-B14F-4D97-AF65-F5344CB8AC3E}">
        <p14:creationId xmlns:p14="http://schemas.microsoft.com/office/powerpoint/2010/main" val="2822266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14</a:t>
            </a:fld>
            <a:endParaRPr lang="en-US"/>
          </a:p>
        </p:txBody>
      </p:sp>
    </p:spTree>
    <p:extLst>
      <p:ext uri="{BB962C8B-B14F-4D97-AF65-F5344CB8AC3E}">
        <p14:creationId xmlns:p14="http://schemas.microsoft.com/office/powerpoint/2010/main" val="317524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Take away message</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15</a:t>
            </a:fld>
            <a:endParaRPr lang="en-US"/>
          </a:p>
        </p:txBody>
      </p:sp>
    </p:spTree>
    <p:extLst>
      <p:ext uri="{BB962C8B-B14F-4D97-AF65-F5344CB8AC3E}">
        <p14:creationId xmlns:p14="http://schemas.microsoft.com/office/powerpoint/2010/main" val="75173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16</a:t>
            </a:fld>
            <a:endParaRPr lang="en-US"/>
          </a:p>
        </p:txBody>
      </p:sp>
    </p:spTree>
    <p:extLst>
      <p:ext uri="{BB962C8B-B14F-4D97-AF65-F5344CB8AC3E}">
        <p14:creationId xmlns:p14="http://schemas.microsoft.com/office/powerpoint/2010/main" val="2213337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17</a:t>
            </a:fld>
            <a:endParaRPr lang="en-US"/>
          </a:p>
        </p:txBody>
      </p:sp>
    </p:spTree>
    <p:extLst>
      <p:ext uri="{BB962C8B-B14F-4D97-AF65-F5344CB8AC3E}">
        <p14:creationId xmlns:p14="http://schemas.microsoft.com/office/powerpoint/2010/main" val="2621038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18</a:t>
            </a:fld>
            <a:endParaRPr lang="en-US"/>
          </a:p>
        </p:txBody>
      </p:sp>
    </p:spTree>
    <p:extLst>
      <p:ext uri="{BB962C8B-B14F-4D97-AF65-F5344CB8AC3E}">
        <p14:creationId xmlns:p14="http://schemas.microsoft.com/office/powerpoint/2010/main" val="72872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19</a:t>
            </a:fld>
            <a:endParaRPr lang="en-US"/>
          </a:p>
        </p:txBody>
      </p:sp>
    </p:spTree>
    <p:extLst>
      <p:ext uri="{BB962C8B-B14F-4D97-AF65-F5344CB8AC3E}">
        <p14:creationId xmlns:p14="http://schemas.microsoft.com/office/powerpoint/2010/main" val="218106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a:t>
            </a:fld>
            <a:endParaRPr lang="en-US"/>
          </a:p>
        </p:txBody>
      </p:sp>
    </p:spTree>
    <p:extLst>
      <p:ext uri="{BB962C8B-B14F-4D97-AF65-F5344CB8AC3E}">
        <p14:creationId xmlns:p14="http://schemas.microsoft.com/office/powerpoint/2010/main" val="885326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20</a:t>
            </a:fld>
            <a:endParaRPr lang="en-US"/>
          </a:p>
        </p:txBody>
      </p:sp>
    </p:spTree>
    <p:extLst>
      <p:ext uri="{BB962C8B-B14F-4D97-AF65-F5344CB8AC3E}">
        <p14:creationId xmlns:p14="http://schemas.microsoft.com/office/powerpoint/2010/main" val="321799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21</a:t>
            </a:fld>
            <a:endParaRPr lang="en-US"/>
          </a:p>
        </p:txBody>
      </p:sp>
    </p:spTree>
    <p:extLst>
      <p:ext uri="{BB962C8B-B14F-4D97-AF65-F5344CB8AC3E}">
        <p14:creationId xmlns:p14="http://schemas.microsoft.com/office/powerpoint/2010/main" val="4190317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22</a:t>
            </a:fld>
            <a:endParaRPr lang="en-US"/>
          </a:p>
        </p:txBody>
      </p:sp>
    </p:spTree>
    <p:extLst>
      <p:ext uri="{BB962C8B-B14F-4D97-AF65-F5344CB8AC3E}">
        <p14:creationId xmlns:p14="http://schemas.microsoft.com/office/powerpoint/2010/main" val="346120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23</a:t>
            </a:fld>
            <a:endParaRPr lang="en-US"/>
          </a:p>
        </p:txBody>
      </p:sp>
    </p:spTree>
    <p:extLst>
      <p:ext uri="{BB962C8B-B14F-4D97-AF65-F5344CB8AC3E}">
        <p14:creationId xmlns:p14="http://schemas.microsoft.com/office/powerpoint/2010/main" val="199434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sz="1800" b="0" i="0" dirty="0">
                <a:solidFill>
                  <a:srgbClr val="000000"/>
                </a:solidFill>
                <a:effectLst/>
                <a:latin typeface="CMR10"/>
              </a:rPr>
              <a:t>That is, we need to quantify the extent to which the predicted response value for a given observation is close to</a:t>
            </a:r>
            <a:br>
              <a:rPr lang="en-US" sz="1800" b="0" i="0" dirty="0">
                <a:solidFill>
                  <a:srgbClr val="000000"/>
                </a:solidFill>
                <a:effectLst/>
                <a:latin typeface="CMR10"/>
              </a:rPr>
            </a:br>
            <a:r>
              <a:rPr lang="en-US" sz="1800" b="0" i="0" dirty="0">
                <a:solidFill>
                  <a:srgbClr val="000000"/>
                </a:solidFill>
                <a:effectLst/>
                <a:latin typeface="CMR10"/>
              </a:rPr>
              <a:t>the true response value for that observation.</a:t>
            </a:r>
            <a:r>
              <a:rPr lang="en-US" dirty="0"/>
              <a:t> </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24</a:t>
            </a:fld>
            <a:endParaRPr lang="en-US"/>
          </a:p>
        </p:txBody>
      </p:sp>
    </p:spTree>
    <p:extLst>
      <p:ext uri="{BB962C8B-B14F-4D97-AF65-F5344CB8AC3E}">
        <p14:creationId xmlns:p14="http://schemas.microsoft.com/office/powerpoint/2010/main" val="326826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25</a:t>
            </a:fld>
            <a:endParaRPr lang="en-US"/>
          </a:p>
        </p:txBody>
      </p:sp>
    </p:spTree>
    <p:extLst>
      <p:ext uri="{BB962C8B-B14F-4D97-AF65-F5344CB8AC3E}">
        <p14:creationId xmlns:p14="http://schemas.microsoft.com/office/powerpoint/2010/main" val="3523363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26</a:t>
            </a:fld>
            <a:endParaRPr lang="en-US"/>
          </a:p>
        </p:txBody>
      </p:sp>
    </p:spTree>
    <p:extLst>
      <p:ext uri="{BB962C8B-B14F-4D97-AF65-F5344CB8AC3E}">
        <p14:creationId xmlns:p14="http://schemas.microsoft.com/office/powerpoint/2010/main" val="2482091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27</a:t>
            </a:fld>
            <a:endParaRPr lang="en-US"/>
          </a:p>
        </p:txBody>
      </p:sp>
    </p:spTree>
    <p:extLst>
      <p:ext uri="{BB962C8B-B14F-4D97-AF65-F5344CB8AC3E}">
        <p14:creationId xmlns:p14="http://schemas.microsoft.com/office/powerpoint/2010/main" val="3401123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28</a:t>
            </a:fld>
            <a:endParaRPr lang="en-US"/>
          </a:p>
        </p:txBody>
      </p:sp>
    </p:spTree>
    <p:extLst>
      <p:ext uri="{BB962C8B-B14F-4D97-AF65-F5344CB8AC3E}">
        <p14:creationId xmlns:p14="http://schemas.microsoft.com/office/powerpoint/2010/main" val="3138918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Machine Learning is just one part of a long process of data analytics</a:t>
            </a: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29</a:t>
            </a:fld>
            <a:endParaRPr lang="en-US"/>
          </a:p>
        </p:txBody>
      </p:sp>
    </p:spTree>
    <p:extLst>
      <p:ext uri="{BB962C8B-B14F-4D97-AF65-F5344CB8AC3E}">
        <p14:creationId xmlns:p14="http://schemas.microsoft.com/office/powerpoint/2010/main" val="40225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a:t>
            </a:fld>
            <a:endParaRPr lang="en-US"/>
          </a:p>
        </p:txBody>
      </p:sp>
    </p:spTree>
    <p:extLst>
      <p:ext uri="{BB962C8B-B14F-4D97-AF65-F5344CB8AC3E}">
        <p14:creationId xmlns:p14="http://schemas.microsoft.com/office/powerpoint/2010/main" val="63964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4</a:t>
            </a:fld>
            <a:endParaRPr lang="en-US"/>
          </a:p>
        </p:txBody>
      </p:sp>
    </p:spTree>
    <p:extLst>
      <p:ext uri="{BB962C8B-B14F-4D97-AF65-F5344CB8AC3E}">
        <p14:creationId xmlns:p14="http://schemas.microsoft.com/office/powerpoint/2010/main" val="55870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5</a:t>
            </a:fld>
            <a:endParaRPr lang="en-US"/>
          </a:p>
        </p:txBody>
      </p:sp>
    </p:spTree>
    <p:extLst>
      <p:ext uri="{BB962C8B-B14F-4D97-AF65-F5344CB8AC3E}">
        <p14:creationId xmlns:p14="http://schemas.microsoft.com/office/powerpoint/2010/main" val="2355137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7D2F19E7-09A1-42ED-B227-D7DC1B5712CB}" type="slidenum">
              <a:rPr lang="en-US" smtClean="0"/>
              <a:t>6</a:t>
            </a:fld>
            <a:endParaRPr lang="en-US"/>
          </a:p>
        </p:txBody>
      </p:sp>
    </p:spTree>
    <p:extLst>
      <p:ext uri="{BB962C8B-B14F-4D97-AF65-F5344CB8AC3E}">
        <p14:creationId xmlns:p14="http://schemas.microsoft.com/office/powerpoint/2010/main" val="220410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Take away message</a:t>
            </a:r>
          </a:p>
        </p:txBody>
      </p:sp>
      <p:sp>
        <p:nvSpPr>
          <p:cNvPr id="4" name="Slide Number Placeholder 3"/>
          <p:cNvSpPr>
            <a:spLocks noGrp="1"/>
          </p:cNvSpPr>
          <p:nvPr>
            <p:ph type="sldNum" sz="quarter" idx="10"/>
          </p:nvPr>
        </p:nvSpPr>
        <p:spPr/>
        <p:txBody>
          <a:bodyPr/>
          <a:lstStyle/>
          <a:p>
            <a:fld id="{7D2F19E7-09A1-42ED-B227-D7DC1B5712CB}" type="slidenum">
              <a:rPr lang="en-US" smtClean="0"/>
              <a:t>7</a:t>
            </a:fld>
            <a:endParaRPr lang="en-US"/>
          </a:p>
        </p:txBody>
      </p:sp>
    </p:spTree>
    <p:extLst>
      <p:ext uri="{BB962C8B-B14F-4D97-AF65-F5344CB8AC3E}">
        <p14:creationId xmlns:p14="http://schemas.microsoft.com/office/powerpoint/2010/main" val="399385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8</a:t>
            </a:fld>
            <a:endParaRPr lang="en-US"/>
          </a:p>
        </p:txBody>
      </p:sp>
    </p:spTree>
    <p:extLst>
      <p:ext uri="{BB962C8B-B14F-4D97-AF65-F5344CB8AC3E}">
        <p14:creationId xmlns:p14="http://schemas.microsoft.com/office/powerpoint/2010/main" val="2380039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our example of classifying a chair and non chair objects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can start labeling objects to create training dataset which can be used to teach a model later</a:t>
            </a:r>
          </a:p>
          <a:p>
            <a:pPr marL="0" indent="0">
              <a:buNone/>
            </a:pP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9</a:t>
            </a:fld>
            <a:endParaRPr lang="en-US"/>
          </a:p>
        </p:txBody>
      </p:sp>
    </p:spTree>
    <p:extLst>
      <p:ext uri="{BB962C8B-B14F-4D97-AF65-F5344CB8AC3E}">
        <p14:creationId xmlns:p14="http://schemas.microsoft.com/office/powerpoint/2010/main" val="1695369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2" y="0"/>
            <a:ext cx="12192000" cy="6858000"/>
          </a:xfrm>
          <a:solidFill>
            <a:schemeClr val="accent3"/>
          </a:solidFill>
        </p:spPr>
        <p:txBody>
          <a:bodyPr anchor="ctr"/>
          <a:lstStyle>
            <a:lvl1pPr algn="l">
              <a:defRPr/>
            </a:lvl1pPr>
          </a:lstStyle>
          <a:p>
            <a:r>
              <a:rPr lang="en-US"/>
              <a:t>Click icon to add picture</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4140629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41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3" y="1674000"/>
            <a:ext cx="5196002"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2" y="1674000"/>
            <a:ext cx="5194800"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80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3305"/>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3" y="1725451"/>
            <a:ext cx="371079"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8" y="1892989"/>
            <a:ext cx="268251"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3" name="Datumsplatzhalter 2">
            <a:extLst>
              <a:ext uri="{FF2B5EF4-FFF2-40B4-BE49-F238E27FC236}">
                <a16:creationId xmlns:a16="http://schemas.microsoft.com/office/drawing/2014/main" id="{3B523A05-811E-4945-9F1C-12DC138DD864}"/>
              </a:ext>
            </a:extLst>
          </p:cNvPr>
          <p:cNvSpPr>
            <a:spLocks noGrp="1"/>
          </p:cNvSpPr>
          <p:nvPr>
            <p:ph type="dt" sz="half" idx="14"/>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489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51948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2" y="2213151"/>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Tree>
    <p:extLst>
      <p:ext uri="{BB962C8B-B14F-4D97-AF65-F5344CB8AC3E}">
        <p14:creationId xmlns:p14="http://schemas.microsoft.com/office/powerpoint/2010/main" val="1261235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33444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2" y="2213151"/>
            <a:ext cx="3344400" cy="4104853"/>
          </a:xfrm>
          <a:ln w="6350">
            <a:solidFill>
              <a:schemeClr val="tx2"/>
            </a:solidFill>
          </a:ln>
        </p:spPr>
        <p:txBody>
          <a:bodyPr lIns="144000" tIns="396000" rIns="144000" bIns="144000"/>
          <a:lstStyle/>
          <a:p>
            <a:pPr lvl="0"/>
            <a:r>
              <a:rPr lang="en-US"/>
              <a:t>Edit Master text styles</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2" y="2213151"/>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Tree>
    <p:extLst>
      <p:ext uri="{BB962C8B-B14F-4D97-AF65-F5344CB8AC3E}">
        <p14:creationId xmlns:p14="http://schemas.microsoft.com/office/powerpoint/2010/main" val="58662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2" y="2213151"/>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Tree>
    <p:extLst>
      <p:ext uri="{BB962C8B-B14F-4D97-AF65-F5344CB8AC3E}">
        <p14:creationId xmlns:p14="http://schemas.microsoft.com/office/powerpoint/2010/main" val="2098879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863F26D-D1E9-44DB-B332-96FEC35D8872}"/>
              </a:ext>
            </a:extLst>
          </p:cNvPr>
          <p:cNvSpPr>
            <a:spLocks noGrp="1"/>
          </p:cNvSpPr>
          <p:nvPr>
            <p:ph type="dt" sz="half" idx="10"/>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10955923" y="6308953"/>
            <a:ext cx="516681" cy="4088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96494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683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999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3976865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130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9" y="1674000"/>
            <a:ext cx="33444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1"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en-US"/>
              <a:t>Click icon to add picture</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55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20001" y="1674000"/>
            <a:ext cx="5196002" cy="4644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D2178660-43D6-417E-A41D-8A651FD3EDD4}"/>
              </a:ext>
            </a:extLst>
          </p:cNvPr>
          <p:cNvSpPr>
            <a:spLocks noGrp="1"/>
          </p:cNvSpPr>
          <p:nvPr>
            <p:ph type="dt" sz="half" idx="16"/>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565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4" y="1674001"/>
            <a:ext cx="10753198"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1EA80BBC-8409-472A-B5A9-1DBA6521E1A0}"/>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E6D10EBE-A9CF-4FCE-A36F-F6949C16B160}"/>
              </a:ext>
            </a:extLst>
          </p:cNvPr>
          <p:cNvSpPr>
            <a:spLocks noGrp="1"/>
          </p:cNvSpPr>
          <p:nvPr>
            <p:ph type="dt" sz="half" idx="15"/>
          </p:nvPr>
        </p:nvSpPr>
        <p:spPr/>
        <p:txBody>
          <a:bodyPr/>
          <a:lstStyle/>
          <a:p>
            <a:r>
              <a:rPr lang="de-DE"/>
              <a:t>|    15.02.2019</a:t>
            </a:r>
            <a:endParaRPr lang="de-DE" sz="900" dirty="0"/>
          </a:p>
        </p:txBody>
      </p:sp>
      <p:sp>
        <p:nvSpPr>
          <p:cNvPr id="14" name="Footer Placeholder 13">
            <a:extLst>
              <a:ext uri="{FF2B5EF4-FFF2-40B4-BE49-F238E27FC236}">
                <a16:creationId xmlns:a16="http://schemas.microsoft.com/office/drawing/2014/main" id="{1571888F-8AE4-4179-A11F-F1674086CE2C}"/>
              </a:ext>
            </a:extLst>
          </p:cNvPr>
          <p:cNvSpPr>
            <a:spLocks noGrp="1"/>
          </p:cNvSpPr>
          <p:nvPr>
            <p:ph type="ftr" sz="quarter" idx="16"/>
          </p:nvPr>
        </p:nvSpPr>
        <p:spPr/>
        <p:txBody>
          <a:bodyPr/>
          <a:lstStyle/>
          <a:p>
            <a:r>
              <a:rPr lang="de-DE"/>
              <a:t>|    Fußzeile Universität Augsburg</a:t>
            </a:r>
            <a:endParaRPr lang="de-DE" dirty="0"/>
          </a:p>
        </p:txBody>
      </p:sp>
      <p:sp>
        <p:nvSpPr>
          <p:cNvPr id="15" name="Slide Number Placeholder 14">
            <a:extLst>
              <a:ext uri="{FF2B5EF4-FFF2-40B4-BE49-F238E27FC236}">
                <a16:creationId xmlns:a16="http://schemas.microsoft.com/office/drawing/2014/main" id="{E1799B03-4087-406F-8016-F97768E1CF75}"/>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2" name="Rectangle 1">
            <a:extLst>
              <a:ext uri="{FF2B5EF4-FFF2-40B4-BE49-F238E27FC236}">
                <a16:creationId xmlns:a16="http://schemas.microsoft.com/office/drawing/2014/main" id="{B3BB788D-E5A7-4595-993C-D6BD645323A0}"/>
              </a:ext>
            </a:extLst>
          </p:cNvPr>
          <p:cNvSpPr/>
          <p:nvPr userDrawn="1"/>
        </p:nvSpPr>
        <p:spPr>
          <a:xfrm>
            <a:off x="10895922" y="6368953"/>
            <a:ext cx="572180" cy="419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a:extLst>
              <a:ext uri="{FF2B5EF4-FFF2-40B4-BE49-F238E27FC236}">
                <a16:creationId xmlns:a16="http://schemas.microsoft.com/office/drawing/2014/main" id="{394F6282-826F-4F5F-A43F-5867AC9A8E8C}"/>
              </a:ext>
            </a:extLst>
          </p:cNvPr>
          <p:cNvPicPr>
            <a:picLocks noChangeAspect="1"/>
          </p:cNvPicPr>
          <p:nvPr userDrawn="1"/>
        </p:nvPicPr>
        <p:blipFill>
          <a:blip r:embed="rId2"/>
          <a:stretch>
            <a:fillRect/>
          </a:stretch>
        </p:blipFill>
        <p:spPr>
          <a:xfrm>
            <a:off x="10535926" y="0"/>
            <a:ext cx="1599599" cy="1048236"/>
          </a:xfrm>
          <a:prstGeom prst="rect">
            <a:avLst/>
          </a:prstGeom>
        </p:spPr>
      </p:pic>
    </p:spTree>
    <p:extLst>
      <p:ext uri="{BB962C8B-B14F-4D97-AF65-F5344CB8AC3E}">
        <p14:creationId xmlns:p14="http://schemas.microsoft.com/office/powerpoint/2010/main" val="2402350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3"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en-US"/>
              <a:t>Click to edit Master title style</a:t>
            </a:r>
            <a:endParaRPr lang="de-DE"/>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4"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Tree>
    <p:extLst>
      <p:ext uri="{BB962C8B-B14F-4D97-AF65-F5344CB8AC3E}">
        <p14:creationId xmlns:p14="http://schemas.microsoft.com/office/powerpoint/2010/main" val="33060292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8" y="1674000"/>
            <a:ext cx="5196601" cy="2142000"/>
          </a:xfrm>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1" cy="2142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8" y="4176000"/>
            <a:ext cx="5196601" cy="2142000"/>
          </a:xfrm>
        </p:spPr>
        <p:txBody>
          <a:bodyPr/>
          <a:lstStyle>
            <a:lvl5pPr>
              <a:spcBef>
                <a:spcPts val="2400"/>
              </a:spcBef>
              <a:defRPr/>
            </a:lvl5pPr>
          </a:lstStyle>
          <a:p>
            <a:pPr lvl="0"/>
            <a:r>
              <a:rPr lang="en-US"/>
              <a:t>Edit Master text styles</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1" cy="2142000"/>
          </a:xfrm>
        </p:spPr>
        <p:txBody>
          <a:bodyPr/>
          <a:lstStyle>
            <a:lvl5pPr>
              <a:spcBef>
                <a:spcPts val="2400"/>
              </a:spcBef>
              <a:defRPr/>
            </a:lvl5pPr>
          </a:lstStyle>
          <a:p>
            <a:pPr lvl="0"/>
            <a:r>
              <a:rPr lang="en-US"/>
              <a:t>Edit Master text styles</a:t>
            </a:r>
          </a:p>
        </p:txBody>
      </p:sp>
    </p:spTree>
    <p:extLst>
      <p:ext uri="{BB962C8B-B14F-4D97-AF65-F5344CB8AC3E}">
        <p14:creationId xmlns:p14="http://schemas.microsoft.com/office/powerpoint/2010/main" val="2630171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lvl2pPr marL="215997">
              <a:defRPr/>
            </a:lvl2p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3" y="1674000"/>
            <a:ext cx="2507100"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en-US"/>
              <a:t>Click icon to add picture</a:t>
            </a:r>
            <a:endParaRPr lang="de-DE"/>
          </a:p>
        </p:txBody>
      </p:sp>
      <p:sp>
        <p:nvSpPr>
          <p:cNvPr id="4" name="Datumsplatzhalter 3">
            <a:extLst>
              <a:ext uri="{FF2B5EF4-FFF2-40B4-BE49-F238E27FC236}">
                <a16:creationId xmlns:a16="http://schemas.microsoft.com/office/drawing/2014/main" id="{CF1A0135-E140-476E-AC43-792A657BCCE9}"/>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3" y="1674000"/>
            <a:ext cx="2507100" cy="2232000"/>
          </a:xfrm>
          <a:solidFill>
            <a:schemeClr val="accent3"/>
          </a:solidFill>
        </p:spPr>
        <p:txBody>
          <a:bodyPr/>
          <a:lstStyle/>
          <a:p>
            <a:r>
              <a:rPr lang="en-US"/>
              <a:t>Click icon to add picture</a:t>
            </a:r>
            <a:endParaRPr lang="de-DE"/>
          </a:p>
        </p:txBody>
      </p:sp>
    </p:spTree>
    <p:extLst>
      <p:ext uri="{BB962C8B-B14F-4D97-AF65-F5344CB8AC3E}">
        <p14:creationId xmlns:p14="http://schemas.microsoft.com/office/powerpoint/2010/main" val="3225256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1" y="1674000"/>
            <a:ext cx="2507401"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755965-1525-4E18-8617-459E33E24C0D}"/>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6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1" y="1674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2165AC-262C-4D41-9BBC-CEF1D222E566}"/>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173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7" y="1674002"/>
            <a:ext cx="2760453" cy="3312069"/>
          </a:xfrm>
          <a:solidFill>
            <a:schemeClr val="tx2">
              <a:alpha val="90000"/>
            </a:schemeClr>
          </a:solidFill>
        </p:spPr>
        <p:txBody>
          <a:bodyPr lIns="144000" tIns="144000" rIns="144000" bIns="144000"/>
          <a:lstStyle>
            <a:lvl1pPr>
              <a:defRPr sz="1401">
                <a:solidFill>
                  <a:schemeClr val="bg1"/>
                </a:solidFill>
              </a:defRPr>
            </a:lvl1pPr>
            <a:lvl2pPr marL="179999" indent="-179999">
              <a:spcBef>
                <a:spcPts val="601"/>
              </a:spcBef>
              <a:buClr>
                <a:schemeClr val="bg1"/>
              </a:buClr>
              <a:defRPr sz="1401">
                <a:solidFill>
                  <a:schemeClr val="bg1"/>
                </a:solidFill>
              </a:defRPr>
            </a:lvl2pPr>
            <a:lvl3pPr marL="0" indent="0">
              <a:spcBef>
                <a:spcPts val="601"/>
              </a:spcBef>
              <a:buClr>
                <a:schemeClr val="bg1"/>
              </a:buClr>
              <a:buNone/>
              <a:defRPr sz="1001">
                <a:solidFill>
                  <a:schemeClr val="bg1"/>
                </a:solidFill>
              </a:defRPr>
            </a:lvl3pPr>
            <a:lvl4pPr>
              <a:defRPr sz="1401">
                <a:solidFill>
                  <a:schemeClr val="bg1"/>
                </a:solidFill>
              </a:defRPr>
            </a:lvl4pPr>
            <a:lvl5pPr>
              <a:defRPr sz="1401">
                <a:solidFill>
                  <a:schemeClr val="bg1"/>
                </a:solidFill>
              </a:defRPr>
            </a:lvl5pPr>
          </a:lstStyle>
          <a:p>
            <a:pPr lvl="0"/>
            <a:r>
              <a:rPr lang="en-US"/>
              <a:t>Edit Master text styles</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85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8" y="592157"/>
            <a:ext cx="1846251"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2390142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81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20000"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1" y="1674002"/>
            <a:ext cx="5286000" cy="2231289"/>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3"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20000" y="4085293"/>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500" y="4085294"/>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3" y="4085294"/>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1">
                <a:solidFill>
                  <a:schemeClr val="bg1"/>
                </a:solidFill>
                <a:latin typeface="Arial" panose="020B0604020202020204" pitchFamily="34" charset="0"/>
              </a:defRPr>
            </a:lvl1pPr>
            <a:lvl2pPr marL="457195" indent="0">
              <a:buNone/>
              <a:defRPr/>
            </a:lvl2pPr>
            <a:lvl3pPr marL="914388" indent="0">
              <a:buNone/>
              <a:defRPr/>
            </a:lvl3pPr>
            <a:lvl4pPr marL="1371583" indent="0">
              <a:buNone/>
              <a:defRPr/>
            </a:lvl4pPr>
            <a:lvl5pPr marL="1828777" indent="0">
              <a:buNone/>
              <a:defRPr/>
            </a:lvl5pPr>
          </a:lstStyle>
          <a:p>
            <a:pPr lvl="0"/>
            <a:r>
              <a:rPr lang="en-US"/>
              <a:t>Edit Master text styles</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en-US"/>
              <a:t>Click to edit Master title style</a:t>
            </a:r>
            <a:endParaRPr lang="de-DE"/>
          </a:p>
        </p:txBody>
      </p:sp>
      <p:sp>
        <p:nvSpPr>
          <p:cNvPr id="2" name="Datumsplatzhalter 1">
            <a:extLst>
              <a:ext uri="{FF2B5EF4-FFF2-40B4-BE49-F238E27FC236}">
                <a16:creationId xmlns:a16="http://schemas.microsoft.com/office/drawing/2014/main" id="{157E0EAD-D6B1-4816-B378-23892E83F82D}"/>
              </a:ext>
            </a:extLst>
          </p:cNvPr>
          <p:cNvSpPr>
            <a:spLocks noGrp="1"/>
          </p:cNvSpPr>
          <p:nvPr>
            <p:ph type="dt" sz="half" idx="17"/>
          </p:nvPr>
        </p:nvSpPr>
        <p:spPr/>
        <p:txBody>
          <a:bodyPr/>
          <a:lstStyle/>
          <a:p>
            <a:r>
              <a:rPr lang="de-DE"/>
              <a:t>|    15.02.2019</a:t>
            </a:r>
            <a:endParaRPr lang="de-DE" dirty="0"/>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945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20001"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3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6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300"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A756F48A-94B2-4E68-8433-3D86488F2613}"/>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779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20001"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3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6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8"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ADBD298-EEC0-4FCE-AD3E-E0A71133EC00}"/>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15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5"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en-US"/>
              <a:t>Click icon to add picture</a:t>
            </a:r>
            <a:endParaRPr lang="de-DE"/>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4"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en-US"/>
              <a:t>Click icon to add picture</a:t>
            </a:r>
            <a:endParaRPr lang="de-DE"/>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1"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en-US"/>
              <a:t>Click icon to add picture</a:t>
            </a:r>
            <a:endParaRPr lang="de-DE"/>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2E826DC0-7673-4091-B8DF-1F0BF64D563B}"/>
              </a:ext>
            </a:extLst>
          </p:cNvPr>
          <p:cNvSpPr>
            <a:spLocks noGrp="1"/>
          </p:cNvSpPr>
          <p:nvPr>
            <p:ph type="dt" sz="half" idx="17"/>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75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Tree>
    <p:extLst>
      <p:ext uri="{BB962C8B-B14F-4D97-AF65-F5344CB8AC3E}">
        <p14:creationId xmlns:p14="http://schemas.microsoft.com/office/powerpoint/2010/main" val="17495517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9" y="3635128"/>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363232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2"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3" y="674691"/>
            <a:ext cx="7094537" cy="5508625"/>
          </a:xfrm>
        </p:spPr>
        <p:txBody>
          <a:bodyPr/>
          <a:lstStyle>
            <a:lvl1pPr>
              <a:defRPr sz="4500" cap="all"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20817933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5" y="1854750"/>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en-US"/>
              <a:t>Edit Master text styles</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50" y="1854750"/>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1573162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2" y="765178"/>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259296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4" y="4555087"/>
            <a:ext cx="3701124" cy="1501200"/>
          </a:xfrm>
        </p:spPr>
        <p:txBody>
          <a:bodyPr>
            <a:noAutofit/>
          </a:bodyPr>
          <a:lstStyle>
            <a:lvl1pPr>
              <a:spcBef>
                <a:spcPts val="601"/>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Tree>
    <p:extLst>
      <p:ext uri="{BB962C8B-B14F-4D97-AF65-F5344CB8AC3E}">
        <p14:creationId xmlns:p14="http://schemas.microsoft.com/office/powerpoint/2010/main" val="16304329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3" y="765178"/>
            <a:ext cx="6369051"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648046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8" y="766766"/>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533863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5" y="768351"/>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8"/>
            <a:ext cx="6402388"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29710006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6" y="765179"/>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882104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2" y="765179"/>
            <a:ext cx="6351588"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0419705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41" y="765179"/>
            <a:ext cx="6219826"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8574525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5" y="765178"/>
            <a:ext cx="6351588"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7732727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9"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2243668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9" y="765174"/>
            <a:ext cx="5858745"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en-US"/>
              <a:t>Click icon to add picture</a:t>
            </a:r>
            <a:endParaRPr lang="de-DE"/>
          </a:p>
        </p:txBody>
      </p:sp>
    </p:spTree>
    <p:extLst>
      <p:ext uri="{BB962C8B-B14F-4D97-AF65-F5344CB8AC3E}">
        <p14:creationId xmlns:p14="http://schemas.microsoft.com/office/powerpoint/2010/main" val="8773002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DE"/>
              <a:t>|    15.02.2019</a:t>
            </a:r>
            <a:endParaRPr lang="LID4096"/>
          </a:p>
        </p:txBody>
      </p:sp>
      <p:sp>
        <p:nvSpPr>
          <p:cNvPr id="5" name="Footer Placeholder 4"/>
          <p:cNvSpPr>
            <a:spLocks noGrp="1"/>
          </p:cNvSpPr>
          <p:nvPr>
            <p:ph type="ftr" sz="quarter" idx="11"/>
          </p:nvPr>
        </p:nvSpPr>
        <p:spPr/>
        <p:txBody>
          <a:bodyPr/>
          <a:lstStyle/>
          <a:p>
            <a:r>
              <a:rPr lang="de-DE"/>
              <a:t>|    Fußzeile Universität Augsburg</a:t>
            </a:r>
            <a:endParaRPr lang="LID4096"/>
          </a:p>
        </p:txBody>
      </p:sp>
      <p:sp>
        <p:nvSpPr>
          <p:cNvPr id="6" name="Slide Number Placeholder 5"/>
          <p:cNvSpPr>
            <a:spLocks noGrp="1"/>
          </p:cNvSpPr>
          <p:nvPr>
            <p:ph type="sldNum" sz="quarter" idx="12"/>
          </p:nvPr>
        </p:nvSpPr>
        <p:spPr/>
        <p:txBody>
          <a:bodyPr/>
          <a:lstStyle/>
          <a:p>
            <a:fld id="{2828AAD6-A99C-4E33-B292-6069A2B7B89F}" type="slidenum">
              <a:rPr lang="LID4096" smtClean="0"/>
              <a:t>‹#›</a:t>
            </a:fld>
            <a:endParaRPr lang="LID4096"/>
          </a:p>
        </p:txBody>
      </p:sp>
    </p:spTree>
    <p:extLst>
      <p:ext uri="{BB962C8B-B14F-4D97-AF65-F5344CB8AC3E}">
        <p14:creationId xmlns:p14="http://schemas.microsoft.com/office/powerpoint/2010/main" val="4207133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6" y="4329069"/>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6"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6" y="5545385"/>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26827656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4704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6"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4"/>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4"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1" tIns="137161" rIns="137161" bIns="137161" numCol="1" rtlCol="0" anchor="b" anchorCtr="0" compatLnSpc="1">
            <a:prstTxWarp prst="textNoShape">
              <a:avLst/>
            </a:prstTxWarp>
          </a:bodyPr>
          <a:lstStyle/>
          <a:p>
            <a:pPr defTabSz="913777"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800" y="4630992"/>
            <a:ext cx="1131689" cy="334740"/>
          </a:xfrm>
          <a:prstGeom prst="rect">
            <a:avLst/>
          </a:prstGeom>
        </p:spPr>
      </p:pic>
    </p:spTree>
    <p:extLst>
      <p:ext uri="{BB962C8B-B14F-4D97-AF65-F5344CB8AC3E}">
        <p14:creationId xmlns:p14="http://schemas.microsoft.com/office/powerpoint/2010/main" val="499278798"/>
      </p:ext>
    </p:extLst>
  </p:cSld>
  <p:clrMapOvr>
    <a:masterClrMapping/>
  </p:clrMapOvr>
  <p:extLst>
    <p:ext uri="{DCECCB84-F9BA-43D5-87BE-67443E8EF086}">
      <p15:sldGuideLst xmlns:p15="http://schemas.microsoft.com/office/powerpoint/2012/main">
        <p15:guide id="1" orient="horz" pos="3792" userDrawn="1">
          <p15:clr>
            <a:srgbClr val="FBAE40"/>
          </p15:clr>
        </p15:guide>
        <p15:guide id="2" pos="3838" userDrawn="1">
          <p15:clr>
            <a:srgbClr val="FBAE40"/>
          </p15:clr>
        </p15:guide>
        <p15:guide id="3" orient="horz" pos="72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3"/>
            <a:ext cx="2241225" cy="2355337"/>
          </a:xfrm>
          <a:prstGeom prst="rect">
            <a:avLst/>
          </a:prstGeom>
        </p:spPr>
        <p:txBody>
          <a:bodyPr vert="horz" lIns="91410" tIns="45705" rIns="91410"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1"/>
              <a:t>Click to edit Master subtitle style</a:t>
            </a:r>
          </a:p>
        </p:txBody>
      </p:sp>
      <p:sp>
        <p:nvSpPr>
          <p:cNvPr id="13" name="Title 1"/>
          <p:cNvSpPr txBox="1">
            <a:spLocks/>
          </p:cNvSpPr>
          <p:nvPr userDrawn="1"/>
        </p:nvSpPr>
        <p:spPr>
          <a:xfrm>
            <a:off x="193273" y="3376353"/>
            <a:ext cx="8409867" cy="1692617"/>
          </a:xfrm>
          <a:prstGeom prst="rect">
            <a:avLst/>
          </a:prstGeom>
          <a:solidFill>
            <a:srgbClr val="007233"/>
          </a:solidFill>
          <a:effectLst/>
        </p:spPr>
        <p:txBody>
          <a:bodyPr vert="horz" lIns="137161" tIns="137161" rIns="91410" bIns="13716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1"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9" y="4821401"/>
            <a:ext cx="740347" cy="218986"/>
          </a:xfrm>
          <a:prstGeom prst="rect">
            <a:avLst/>
          </a:prstGeom>
        </p:spPr>
      </p:pic>
      <p:sp>
        <p:nvSpPr>
          <p:cNvPr id="16" name="Text Placeholder 10"/>
          <p:cNvSpPr>
            <a:spLocks noGrp="1"/>
          </p:cNvSpPr>
          <p:nvPr>
            <p:ph type="body" sz="quarter" idx="10" hasCustomPrompt="1"/>
          </p:nvPr>
        </p:nvSpPr>
        <p:spPr>
          <a:xfrm>
            <a:off x="292104"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3" y="5132439"/>
            <a:ext cx="8409867"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81877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2" y="4468764"/>
            <a:ext cx="11432978"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3" y="3087325"/>
            <a:ext cx="11356757" cy="1108124"/>
          </a:xfrm>
          <a:prstGeom prst="rect">
            <a:avLst/>
          </a:prstGeom>
          <a:noFill/>
        </p:spPr>
        <p:txBody>
          <a:bodyPr wrap="square" rtlCol="0">
            <a:spAutoFit/>
          </a:bodyPr>
          <a:lstStyle/>
          <a:p>
            <a:pPr defTabSz="914077"/>
            <a:r>
              <a:rPr lang="en-US" sz="660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3"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49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61148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4" y="1371604"/>
            <a:ext cx="5616916"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4" y="1371604"/>
            <a:ext cx="5619122"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726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4" y="1330657"/>
            <a:ext cx="5616916"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4" y="1981200"/>
            <a:ext cx="5616916"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10" y="1330657"/>
            <a:ext cx="5619122"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10" y="1981200"/>
            <a:ext cx="5619122"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6239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753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4050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5"/>
            <a:ext cx="11078820" cy="739177"/>
          </a:xfrm>
          <a:prstGeom prst="rect">
            <a:avLst/>
          </a:prstGeom>
          <a:noFill/>
          <a:ln w="9525">
            <a:noFill/>
            <a:miter lim="800000"/>
            <a:headEnd/>
            <a:tailEnd/>
          </a:ln>
        </p:spPr>
        <p:txBody>
          <a:bodyPr wrap="square">
            <a:spAutoFit/>
          </a:bodyPr>
          <a:lstStyle/>
          <a:p>
            <a:pPr marL="0" lvl="1" defTabSz="914077">
              <a:defRPr/>
            </a:pPr>
            <a:r>
              <a:rPr lang="en-US" sz="1051"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48414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5" y="167400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4" y="1674000"/>
            <a:ext cx="10083148" cy="454456"/>
          </a:xfrm>
        </p:spPr>
        <p:txBody>
          <a:bodyPr anchor="ctr"/>
          <a:lstStyle>
            <a:lvl1pPr>
              <a:spcBef>
                <a:spcPts val="0"/>
              </a:spcBef>
              <a:defRPr/>
            </a:lvl1pPr>
          </a:lstStyle>
          <a:p>
            <a:pPr lvl="0"/>
            <a:r>
              <a:rPr lang="en-US"/>
              <a:t>Edit Master text styles</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5" y="227250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4" y="2272506"/>
            <a:ext cx="10083148" cy="454456"/>
          </a:xfrm>
        </p:spPr>
        <p:txBody>
          <a:bodyPr anchor="ctr"/>
          <a:lstStyle>
            <a:lvl1pPr>
              <a:spcBef>
                <a:spcPts val="0"/>
              </a:spcBef>
              <a:defRPr/>
            </a:lvl1pPr>
          </a:lstStyle>
          <a:p>
            <a:pPr lvl="0"/>
            <a:r>
              <a:rPr lang="en-US"/>
              <a:t>Edit Master text styles</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5" y="2871012"/>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4" y="2871012"/>
            <a:ext cx="10083148" cy="454456"/>
          </a:xfrm>
        </p:spPr>
        <p:txBody>
          <a:bodyPr anchor="ctr"/>
          <a:lstStyle>
            <a:lvl1pPr>
              <a:spcBef>
                <a:spcPts val="0"/>
              </a:spcBef>
              <a:defRPr/>
            </a:lvl1pPr>
          </a:lstStyle>
          <a:p>
            <a:pPr lvl="0"/>
            <a:r>
              <a:rPr lang="en-US"/>
              <a:t>Edit Master text styles</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5" y="3469518"/>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4" y="3469518"/>
            <a:ext cx="10083148" cy="454456"/>
          </a:xfrm>
        </p:spPr>
        <p:txBody>
          <a:bodyPr anchor="ctr"/>
          <a:lstStyle>
            <a:lvl1pPr>
              <a:spcBef>
                <a:spcPts val="0"/>
              </a:spcBef>
              <a:defRPr/>
            </a:lvl1pPr>
          </a:lstStyle>
          <a:p>
            <a:pPr lvl="0"/>
            <a:r>
              <a:rPr lang="en-US"/>
              <a:t>Edit Master text styles</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5" y="4068024"/>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4" y="4068024"/>
            <a:ext cx="10083148" cy="454456"/>
          </a:xfrm>
        </p:spPr>
        <p:txBody>
          <a:bodyPr anchor="ctr"/>
          <a:lstStyle>
            <a:lvl1pPr>
              <a:spcBef>
                <a:spcPts val="0"/>
              </a:spcBef>
              <a:defRPr/>
            </a:lvl1pPr>
          </a:lstStyle>
          <a:p>
            <a:pPr lvl="0"/>
            <a:r>
              <a:rPr lang="en-US"/>
              <a:t>Edit Master text styles</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5" y="466653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4" y="4666530"/>
            <a:ext cx="10083148" cy="454456"/>
          </a:xfrm>
        </p:spPr>
        <p:txBody>
          <a:bodyPr anchor="ctr"/>
          <a:lstStyle>
            <a:lvl1pPr>
              <a:spcBef>
                <a:spcPts val="0"/>
              </a:spcBef>
              <a:defRPr/>
            </a:lvl1pPr>
          </a:lstStyle>
          <a:p>
            <a:pPr lvl="0"/>
            <a:r>
              <a:rPr lang="en-US"/>
              <a:t>Edit Master text styles</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5" y="526503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4" y="5265036"/>
            <a:ext cx="10083148" cy="454456"/>
          </a:xfrm>
        </p:spPr>
        <p:txBody>
          <a:bodyPr anchor="ctr"/>
          <a:lstStyle>
            <a:lvl1pPr>
              <a:spcBef>
                <a:spcPts val="0"/>
              </a:spcBef>
              <a:defRPr/>
            </a:lvl1pPr>
          </a:lstStyle>
          <a:p>
            <a:pPr lvl="0"/>
            <a:r>
              <a:rPr lang="en-US"/>
              <a:t>Edit Master text styles</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5" y="5863545"/>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4" y="5863545"/>
            <a:ext cx="10083148" cy="454456"/>
          </a:xfrm>
        </p:spPr>
        <p:txBody>
          <a:bodyPr anchor="ctr"/>
          <a:lstStyle>
            <a:lvl1pPr>
              <a:spcBef>
                <a:spcPts val="0"/>
              </a:spcBef>
              <a:defRPr/>
            </a:lvl1pPr>
          </a:lstStyle>
          <a:p>
            <a:pPr lvl="0"/>
            <a:r>
              <a:rPr lang="en-US"/>
              <a:t>Edit Master text styles</a:t>
            </a:r>
          </a:p>
        </p:txBody>
      </p:sp>
      <p:sp>
        <p:nvSpPr>
          <p:cNvPr id="6" name="Datumsplatzhalter 5">
            <a:extLst>
              <a:ext uri="{FF2B5EF4-FFF2-40B4-BE49-F238E27FC236}">
                <a16:creationId xmlns:a16="http://schemas.microsoft.com/office/drawing/2014/main" id="{0FFFAAF7-A186-463C-8A57-2967A904EC2D}"/>
              </a:ext>
            </a:extLst>
          </p:cNvPr>
          <p:cNvSpPr>
            <a:spLocks noGrp="1"/>
          </p:cNvSpPr>
          <p:nvPr>
            <p:ph type="dt" sz="half" idx="29"/>
          </p:nvPr>
        </p:nvSpPr>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28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4"/>
          </p:nvPr>
        </p:nvSpPr>
        <p:spPr/>
        <p:txBody>
          <a:bodyPr/>
          <a:lstStyle/>
          <a:p>
            <a:r>
              <a:rPr lang="de-DE"/>
              <a:t>|    15.02.2019</a:t>
            </a:r>
            <a:endParaRPr lang="de-DE" sz="900" dirty="0"/>
          </a:p>
        </p:txBody>
      </p:sp>
      <p:sp>
        <p:nvSpPr>
          <p:cNvPr id="6" name="Footer Placeholder 5"/>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Tree>
    <p:extLst>
      <p:ext uri="{BB962C8B-B14F-4D97-AF65-F5344CB8AC3E}">
        <p14:creationId xmlns:p14="http://schemas.microsoft.com/office/powerpoint/2010/main" val="4385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2" y="1702410"/>
            <a:ext cx="51948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e Placeholder 7"/>
          <p:cNvSpPr>
            <a:spLocks noGrp="1"/>
          </p:cNvSpPr>
          <p:nvPr>
            <p:ph type="dt" sz="half" idx="14"/>
          </p:nvPr>
        </p:nvSpPr>
        <p:spPr/>
        <p:txBody>
          <a:bodyPr/>
          <a:lstStyle/>
          <a:p>
            <a:r>
              <a:rPr lang="de-DE"/>
              <a:t>|    15.02.2019</a:t>
            </a:r>
            <a:endParaRPr lang="de-DE" sz="900" dirty="0"/>
          </a:p>
        </p:txBody>
      </p:sp>
      <p:sp>
        <p:nvSpPr>
          <p:cNvPr id="10" name="Footer Placeholder 9"/>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
        <p:nvSpPr>
          <p:cNvPr id="13" name="Title 12"/>
          <p:cNvSpPr>
            <a:spLocks noGrp="1"/>
          </p:cNvSpPr>
          <p:nvPr>
            <p:ph type="title"/>
          </p:nvPr>
        </p:nvSpPr>
        <p:spPr/>
        <p:txBody>
          <a:bodyPr/>
          <a:lstStyle/>
          <a:p>
            <a:r>
              <a:rPr lang="en-US"/>
              <a:t>Click to edit Master title style</a:t>
            </a:r>
          </a:p>
        </p:txBody>
      </p:sp>
      <p:sp>
        <p:nvSpPr>
          <p:cNvPr id="6" name="Rectangle 5"/>
          <p:cNvSpPr/>
          <p:nvPr userDrawn="1"/>
        </p:nvSpPr>
        <p:spPr>
          <a:xfrm>
            <a:off x="723901" y="1017917"/>
            <a:ext cx="10748700" cy="93552"/>
          </a:xfrm>
          <a:prstGeom prst="rect">
            <a:avLst/>
          </a:prstGeom>
          <a:gradFill>
            <a:gsLst>
              <a:gs pos="76000">
                <a:schemeClr val="tx2">
                  <a:lumMod val="75000"/>
                </a:schemeClr>
              </a:gs>
              <a:gs pos="58000">
                <a:schemeClr val="tx2"/>
              </a:gs>
              <a:gs pos="35000">
                <a:schemeClr val="tx2">
                  <a:lumMod val="72000"/>
                </a:schemeClr>
              </a:gs>
              <a:gs pos="100000">
                <a:schemeClr val="accent1">
                  <a:lumMod val="45000"/>
                  <a:lumOff val="55000"/>
                </a:schemeClr>
              </a:gs>
              <a:gs pos="100000">
                <a:schemeClr val="accent1">
                  <a:lumMod val="45000"/>
                  <a:lumOff val="55000"/>
                </a:schemeClr>
              </a:gs>
              <a:gs pos="100000">
                <a:schemeClr val="tx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556893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en-US"/>
              <a:t>Edit Master text styles</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en-US"/>
              <a:t>Edit Master text styles</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5522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theme" Target="../theme/theme2.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3" y="6500396"/>
            <a:ext cx="319319"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4" y="6500396"/>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15.02.2019</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8" y="6500396"/>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Fußzeile Universität Augsburg</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2" y="3"/>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4" y="0"/>
            <a:ext cx="231228"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2" cstate="screen">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0965221" y="6411888"/>
            <a:ext cx="507979" cy="305925"/>
          </a:xfrm>
          <a:prstGeom prst="rect">
            <a:avLst/>
          </a:prstGeom>
        </p:spPr>
      </p:pic>
    </p:spTree>
    <p:extLst>
      <p:ext uri="{BB962C8B-B14F-4D97-AF65-F5344CB8AC3E}">
        <p14:creationId xmlns:p14="http://schemas.microsoft.com/office/powerpoint/2010/main" val="243395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10" r:id="rId49"/>
    <p:sldLayoutId id="2147483711" r:id="rId50"/>
  </p:sldLayoutIdLst>
  <p:hf hdr="0"/>
  <p:txStyles>
    <p:titleStyle>
      <a:lvl1pPr algn="l" defTabSz="914388" rtl="0" eaLnBrk="1" latinLnBrk="0" hangingPunct="1">
        <a:lnSpc>
          <a:spcPct val="90000"/>
        </a:lnSpc>
        <a:spcBef>
          <a:spcPct val="0"/>
        </a:spcBef>
        <a:buNone/>
        <a:defRPr sz="2601" kern="1200">
          <a:solidFill>
            <a:schemeClr val="tx1"/>
          </a:solidFill>
          <a:latin typeface="Arial" panose="020B0604020202020204" pitchFamily="34" charset="0"/>
          <a:ea typeface="+mj-ea"/>
          <a:cs typeface="Arial" panose="020B0604020202020204" pitchFamily="34" charset="0"/>
        </a:defRPr>
      </a:lvl1pPr>
    </p:titleStyle>
    <p:bodyStyle>
      <a:lvl1pPr marL="12601" indent="0" algn="l" defTabSz="914388" rtl="0" eaLnBrk="1" latinLnBrk="0" hangingPunct="1">
        <a:lnSpc>
          <a:spcPct val="100000"/>
        </a:lnSpc>
        <a:spcBef>
          <a:spcPts val="1200"/>
        </a:spcBef>
        <a:buClr>
          <a:srgbClr val="AD007C"/>
        </a:buClr>
        <a:buFont typeface="Wingdings" panose="05000000000000000000" pitchFamily="2" charset="2"/>
        <a:buNone/>
        <a:defRPr sz="1801" kern="1200">
          <a:solidFill>
            <a:schemeClr val="tx1"/>
          </a:solidFill>
          <a:latin typeface="+mn-lt"/>
          <a:ea typeface="+mn-ea"/>
          <a:cs typeface="Arial" panose="020B0604020202020204" pitchFamily="34" charset="0"/>
        </a:defRPr>
      </a:lvl1pPr>
      <a:lvl2pPr marL="215997" indent="-215997" algn="l" defTabSz="914388" rtl="0" eaLnBrk="1" latinLnBrk="0" hangingPunct="1">
        <a:lnSpc>
          <a:spcPct val="100000"/>
        </a:lnSpc>
        <a:spcBef>
          <a:spcPts val="1200"/>
        </a:spcBef>
        <a:buClr>
          <a:schemeClr val="tx2"/>
        </a:buClr>
        <a:buFont typeface="Wingdings" panose="05000000000000000000" pitchFamily="2" charset="2"/>
        <a:buChar char="§"/>
        <a:defRPr sz="1801" kern="1200">
          <a:solidFill>
            <a:schemeClr val="tx1"/>
          </a:solidFill>
          <a:latin typeface="+mn-lt"/>
          <a:ea typeface="+mn-ea"/>
          <a:cs typeface="Arial" panose="020B0604020202020204" pitchFamily="34" charset="0"/>
        </a:defRPr>
      </a:lvl2pPr>
      <a:lvl3pPr marL="431995" indent="-215997" algn="l" defTabSz="914388" rtl="0" eaLnBrk="1" latinLnBrk="0" hangingPunct="1">
        <a:lnSpc>
          <a:spcPct val="100000"/>
        </a:lnSpc>
        <a:spcBef>
          <a:spcPts val="601"/>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1993" indent="-179999" algn="l" defTabSz="914388" rtl="0" eaLnBrk="1" latinLnBrk="0" hangingPunct="1">
        <a:lnSpc>
          <a:spcPct val="100000"/>
        </a:lnSpc>
        <a:spcBef>
          <a:spcPts val="400"/>
        </a:spcBef>
        <a:buClr>
          <a:schemeClr val="tx2"/>
        </a:buClr>
        <a:buFont typeface="Symbol" panose="05050102010706020507" pitchFamily="18" charset="2"/>
        <a:buChar char="-"/>
        <a:defRPr sz="1401" kern="1200">
          <a:solidFill>
            <a:schemeClr val="tx1"/>
          </a:solidFill>
          <a:latin typeface="+mn-lt"/>
          <a:ea typeface="+mn-ea"/>
          <a:cs typeface="Arial" panose="020B0604020202020204" pitchFamily="34" charset="0"/>
        </a:defRPr>
      </a:lvl4pPr>
      <a:lvl5pPr marL="0" indent="0" algn="l" defTabSz="914388" rtl="0" eaLnBrk="1" latinLnBrk="0" hangingPunct="1">
        <a:lnSpc>
          <a:spcPct val="100000"/>
        </a:lnSpc>
        <a:spcBef>
          <a:spcPts val="2400"/>
        </a:spcBef>
        <a:spcAft>
          <a:spcPts val="0"/>
        </a:spcAft>
        <a:buClr>
          <a:srgbClr val="AD007C"/>
        </a:buClr>
        <a:buFont typeface="Wingdings" panose="05000000000000000000" pitchFamily="2" charset="2"/>
        <a:buNone/>
        <a:defRPr sz="1801" kern="1200" cap="none" baseline="0">
          <a:solidFill>
            <a:schemeClr val="tx2"/>
          </a:solidFill>
          <a:latin typeface="+mn-lt"/>
          <a:ea typeface="+mn-ea"/>
          <a:cs typeface="Arial" panose="020B0604020202020204" pitchFamily="34" charset="0"/>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de-DE"/>
      </a:defPPr>
      <a:lvl1pPr marL="0" algn="l" defTabSz="914388" rtl="0" eaLnBrk="1" latinLnBrk="0" hangingPunct="1">
        <a:defRPr sz="1200" kern="1200">
          <a:solidFill>
            <a:schemeClr val="tx1"/>
          </a:solidFill>
          <a:latin typeface="+mn-lt"/>
          <a:ea typeface="+mn-ea"/>
          <a:cs typeface="+mn-cs"/>
        </a:defRPr>
      </a:lvl1pPr>
      <a:lvl2pPr marL="457195" algn="l" defTabSz="914388" rtl="0" eaLnBrk="1" latinLnBrk="0" hangingPunct="1">
        <a:defRPr sz="1200" kern="1200">
          <a:solidFill>
            <a:schemeClr val="tx1"/>
          </a:solidFill>
          <a:latin typeface="+mn-lt"/>
          <a:ea typeface="+mn-ea"/>
          <a:cs typeface="+mn-cs"/>
        </a:defRPr>
      </a:lvl2pPr>
      <a:lvl3pPr marL="914388" algn="l" defTabSz="914388" rtl="0" eaLnBrk="1" latinLnBrk="0" hangingPunct="1">
        <a:defRPr sz="1200" kern="1200">
          <a:solidFill>
            <a:schemeClr val="tx1"/>
          </a:solidFill>
          <a:latin typeface="+mn-lt"/>
          <a:ea typeface="+mn-ea"/>
          <a:cs typeface="+mn-cs"/>
        </a:defRPr>
      </a:lvl3pPr>
      <a:lvl4pPr marL="1371583" algn="l" defTabSz="914388" rtl="0" eaLnBrk="1" latinLnBrk="0" hangingPunct="1">
        <a:defRPr sz="1200" kern="1200">
          <a:solidFill>
            <a:schemeClr val="tx1"/>
          </a:solidFill>
          <a:latin typeface="+mn-lt"/>
          <a:ea typeface="+mn-ea"/>
          <a:cs typeface="+mn-cs"/>
        </a:defRPr>
      </a:lvl4pPr>
      <a:lvl5pPr marL="1828777" algn="l" defTabSz="914388" rtl="0" eaLnBrk="1" latinLnBrk="0" hangingPunct="1">
        <a:defRPr sz="1200" kern="1200">
          <a:solidFill>
            <a:schemeClr val="tx1"/>
          </a:solidFill>
          <a:latin typeface="+mn-lt"/>
          <a:ea typeface="+mn-ea"/>
          <a:cs typeface="+mn-cs"/>
        </a:defRPr>
      </a:lvl5pPr>
      <a:lvl6pPr marL="2285972" algn="l" defTabSz="914388" rtl="0" eaLnBrk="1" latinLnBrk="0" hangingPunct="1">
        <a:defRPr sz="1200" kern="1200">
          <a:solidFill>
            <a:schemeClr val="tx1"/>
          </a:solidFill>
          <a:latin typeface="+mn-lt"/>
          <a:ea typeface="+mn-ea"/>
          <a:cs typeface="+mn-cs"/>
        </a:defRPr>
      </a:lvl6pPr>
      <a:lvl7pPr marL="2743165" algn="l" defTabSz="914388" rtl="0" eaLnBrk="1" latinLnBrk="0" hangingPunct="1">
        <a:defRPr sz="1200" kern="1200">
          <a:solidFill>
            <a:schemeClr val="tx1"/>
          </a:solidFill>
          <a:latin typeface="+mn-lt"/>
          <a:ea typeface="+mn-ea"/>
          <a:cs typeface="+mn-cs"/>
        </a:defRPr>
      </a:lvl7pPr>
      <a:lvl8pPr marL="3200360" algn="l" defTabSz="914388" rtl="0" eaLnBrk="1" latinLnBrk="0" hangingPunct="1">
        <a:defRPr sz="1200" kern="1200">
          <a:solidFill>
            <a:schemeClr val="tx1"/>
          </a:solidFill>
          <a:latin typeface="+mn-lt"/>
          <a:ea typeface="+mn-ea"/>
          <a:cs typeface="+mn-cs"/>
        </a:defRPr>
      </a:lvl8pPr>
      <a:lvl9pPr marL="3657555" algn="l" defTabSz="914388"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7" userDrawn="1">
          <p15:clr>
            <a:srgbClr val="F26B43"/>
          </p15:clr>
        </p15:guide>
        <p15:guide id="4" pos="7225"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6" y="182218"/>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9493185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Lst>
  <p:txStyles>
    <p:titleStyle>
      <a:lvl1pPr algn="l" defTabSz="914077"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78" indent="-342778" algn="l" defTabSz="914077"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0" indent="-285648" algn="l" defTabSz="914077"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597" indent="-228520" algn="l" defTabSz="914077" rtl="0" eaLnBrk="1" latinLnBrk="0" hangingPunct="1">
        <a:spcBef>
          <a:spcPts val="201"/>
        </a:spcBef>
        <a:spcAft>
          <a:spcPts val="201"/>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38"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675"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13"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52"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90"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31"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77" rtl="0" eaLnBrk="1" latinLnBrk="0" hangingPunct="1">
        <a:defRPr sz="1801" kern="1200">
          <a:solidFill>
            <a:schemeClr val="tx1"/>
          </a:solidFill>
          <a:latin typeface="+mn-lt"/>
          <a:ea typeface="+mn-ea"/>
          <a:cs typeface="+mn-cs"/>
        </a:defRPr>
      </a:lvl1pPr>
      <a:lvl2pPr marL="457039" algn="l" defTabSz="914077" rtl="0" eaLnBrk="1" latinLnBrk="0" hangingPunct="1">
        <a:defRPr sz="1801" kern="1200">
          <a:solidFill>
            <a:schemeClr val="tx1"/>
          </a:solidFill>
          <a:latin typeface="+mn-lt"/>
          <a:ea typeface="+mn-ea"/>
          <a:cs typeface="+mn-cs"/>
        </a:defRPr>
      </a:lvl2pPr>
      <a:lvl3pPr marL="914077" algn="l" defTabSz="914077" rtl="0" eaLnBrk="1" latinLnBrk="0" hangingPunct="1">
        <a:defRPr sz="1801" kern="1200">
          <a:solidFill>
            <a:schemeClr val="tx1"/>
          </a:solidFill>
          <a:latin typeface="+mn-lt"/>
          <a:ea typeface="+mn-ea"/>
          <a:cs typeface="+mn-cs"/>
        </a:defRPr>
      </a:lvl3pPr>
      <a:lvl4pPr marL="1371116" algn="l" defTabSz="914077" rtl="0" eaLnBrk="1" latinLnBrk="0" hangingPunct="1">
        <a:defRPr sz="1801" kern="1200">
          <a:solidFill>
            <a:schemeClr val="tx1"/>
          </a:solidFill>
          <a:latin typeface="+mn-lt"/>
          <a:ea typeface="+mn-ea"/>
          <a:cs typeface="+mn-cs"/>
        </a:defRPr>
      </a:lvl4pPr>
      <a:lvl5pPr marL="1828156" algn="l" defTabSz="914077" rtl="0" eaLnBrk="1" latinLnBrk="0" hangingPunct="1">
        <a:defRPr sz="1801" kern="1200">
          <a:solidFill>
            <a:schemeClr val="tx1"/>
          </a:solidFill>
          <a:latin typeface="+mn-lt"/>
          <a:ea typeface="+mn-ea"/>
          <a:cs typeface="+mn-cs"/>
        </a:defRPr>
      </a:lvl5pPr>
      <a:lvl6pPr marL="2285195" algn="l" defTabSz="914077" rtl="0" eaLnBrk="1" latinLnBrk="0" hangingPunct="1">
        <a:defRPr sz="1801" kern="1200">
          <a:solidFill>
            <a:schemeClr val="tx1"/>
          </a:solidFill>
          <a:latin typeface="+mn-lt"/>
          <a:ea typeface="+mn-ea"/>
          <a:cs typeface="+mn-cs"/>
        </a:defRPr>
      </a:lvl6pPr>
      <a:lvl7pPr marL="2742232" algn="l" defTabSz="914077" rtl="0" eaLnBrk="1" latinLnBrk="0" hangingPunct="1">
        <a:defRPr sz="1801" kern="1200">
          <a:solidFill>
            <a:schemeClr val="tx1"/>
          </a:solidFill>
          <a:latin typeface="+mn-lt"/>
          <a:ea typeface="+mn-ea"/>
          <a:cs typeface="+mn-cs"/>
        </a:defRPr>
      </a:lvl7pPr>
      <a:lvl8pPr marL="3199270" algn="l" defTabSz="914077" rtl="0" eaLnBrk="1" latinLnBrk="0" hangingPunct="1">
        <a:defRPr sz="1801" kern="1200">
          <a:solidFill>
            <a:schemeClr val="tx1"/>
          </a:solidFill>
          <a:latin typeface="+mn-lt"/>
          <a:ea typeface="+mn-ea"/>
          <a:cs typeface="+mn-cs"/>
        </a:defRPr>
      </a:lvl8pPr>
      <a:lvl9pPr marL="3656312" algn="l" defTabSz="914077"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23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 3. </a:t>
            </a:r>
            <a:r>
              <a:rPr lang="en-GB" sz="3600" dirty="0">
                <a:latin typeface="Calibri" panose="020F0502020204030204" pitchFamily="34" charset="0"/>
                <a:cs typeface="Calibri" panose="020F0502020204030204" pitchFamily="34" charset="0"/>
              </a:rPr>
              <a:t>Types of Learning Systems</a:t>
            </a:r>
          </a:p>
        </p:txBody>
      </p:sp>
      <p:sp>
        <p:nvSpPr>
          <p:cNvPr id="3" name="Rectangle 2"/>
          <p:cNvSpPr/>
          <p:nvPr/>
        </p:nvSpPr>
        <p:spPr>
          <a:xfrm>
            <a:off x="903900" y="1629031"/>
            <a:ext cx="10592012" cy="4154984"/>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FF0000"/>
                </a:solidFill>
                <a:latin typeface="Calibri" panose="020F0502020204030204" pitchFamily="34" charset="0"/>
                <a:cs typeface="Calibri" panose="020F0502020204030204" pitchFamily="34" charset="0"/>
              </a:rPr>
              <a:t>Unsupervised learning </a:t>
            </a:r>
            <a:r>
              <a:rPr lang="en-US" sz="2400" dirty="0">
                <a:latin typeface="Calibri" panose="020F0502020204030204" pitchFamily="34" charset="0"/>
                <a:cs typeface="Calibri" panose="020F0502020204030204" pitchFamily="34" charset="0"/>
              </a:rPr>
              <a:t>describes the somewhat more challenging situation in which for every observation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a:t>
            </a:r>
            <a:r>
              <a:rPr lang="en-US" sz="2400" dirty="0">
                <a:latin typeface="Calibri" panose="020F0502020204030204" pitchFamily="34" charset="0"/>
                <a:cs typeface="Calibri" panose="020F0502020204030204" pitchFamily="34" charset="0"/>
              </a:rPr>
              <a:t>, we observe a vector of measurements </a:t>
            </a:r>
            <a:r>
              <a:rPr lang="en-US" sz="2400" i="1" dirty="0">
                <a:latin typeface="Calibri" panose="020F0502020204030204" pitchFamily="34" charset="0"/>
                <a:cs typeface="Calibri" panose="020F0502020204030204" pitchFamily="34" charset="0"/>
              </a:rPr>
              <a:t>x</a:t>
            </a:r>
            <a:r>
              <a:rPr lang="en-US" sz="2400" i="1" baseline="-25000" dirty="0">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but no associated response </a:t>
            </a:r>
            <a:r>
              <a:rPr lang="en-US" sz="2400" i="1" dirty="0" err="1">
                <a:latin typeface="Calibri" panose="020F0502020204030204" pitchFamily="34" charset="0"/>
                <a:cs typeface="Calibri" panose="020F0502020204030204" pitchFamily="34" charset="0"/>
              </a:rPr>
              <a:t>y</a:t>
            </a:r>
            <a:r>
              <a:rPr lang="en-US" sz="2400" i="1" baseline="-250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It is not possible to fit a </a:t>
            </a:r>
            <a:r>
              <a:rPr lang="en-US" sz="2400" dirty="0">
                <a:solidFill>
                  <a:srgbClr val="C00000"/>
                </a:solidFill>
                <a:latin typeface="Calibri" panose="020F0502020204030204" pitchFamily="34" charset="0"/>
                <a:cs typeface="Calibri" panose="020F0502020204030204" pitchFamily="34" charset="0"/>
              </a:rPr>
              <a:t>supervised learning model</a:t>
            </a:r>
            <a:r>
              <a:rPr lang="en-US" sz="2400" dirty="0">
                <a:latin typeface="Calibri" panose="020F0502020204030204" pitchFamily="34" charset="0"/>
                <a:cs typeface="Calibri" panose="020F0502020204030204" pitchFamily="34" charset="0"/>
              </a:rPr>
              <a:t>, since there is no response variable to predict. </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Briefly, the situation is referred to as </a:t>
            </a:r>
            <a:r>
              <a:rPr lang="en-US" sz="2400" i="1" dirty="0">
                <a:solidFill>
                  <a:srgbClr val="FF0000"/>
                </a:solidFill>
                <a:latin typeface="Calibri" panose="020F0502020204030204" pitchFamily="34" charset="0"/>
                <a:cs typeface="Calibri" panose="020F0502020204030204" pitchFamily="34" charset="0"/>
              </a:rPr>
              <a:t>unsupervised </a:t>
            </a:r>
            <a:r>
              <a:rPr lang="en-US" sz="2400" dirty="0">
                <a:latin typeface="Calibri" panose="020F0502020204030204" pitchFamily="34" charset="0"/>
                <a:cs typeface="Calibri" panose="020F0502020204030204" pitchFamily="34" charset="0"/>
              </a:rPr>
              <a:t>because we lack a response variable that can supervise our analysis. </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285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 3. </a:t>
            </a:r>
            <a:r>
              <a:rPr lang="en-US" sz="3600" dirty="0" err="1">
                <a:latin typeface="Calibri" panose="020F0502020204030204" pitchFamily="34" charset="0"/>
                <a:cs typeface="Calibri" panose="020F0502020204030204" pitchFamily="34" charset="0"/>
              </a:rPr>
              <a:t>Uns</a:t>
            </a:r>
            <a:r>
              <a:rPr lang="en-GB" sz="3600" dirty="0" err="1">
                <a:latin typeface="Calibri" panose="020F0502020204030204" pitchFamily="34" charset="0"/>
                <a:cs typeface="Calibri" panose="020F0502020204030204" pitchFamily="34" charset="0"/>
              </a:rPr>
              <a:t>upervised</a:t>
            </a:r>
            <a:r>
              <a:rPr lang="en-GB" sz="3600" dirty="0">
                <a:latin typeface="Calibri" panose="020F0502020204030204" pitchFamily="34" charset="0"/>
                <a:cs typeface="Calibri" panose="020F0502020204030204" pitchFamily="34" charset="0"/>
              </a:rPr>
              <a:t> Learning Algorithms</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03261" y="1629031"/>
            <a:ext cx="10569340" cy="1253374"/>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“Unsupervised” means that the training data has no ground truth labels to learn from.</a:t>
            </a:r>
          </a:p>
        </p:txBody>
      </p:sp>
      <p:sp>
        <p:nvSpPr>
          <p:cNvPr id="119" name="TextBox 118">
            <a:extLst>
              <a:ext uri="{FF2B5EF4-FFF2-40B4-BE49-F238E27FC236}">
                <a16:creationId xmlns:a16="http://schemas.microsoft.com/office/drawing/2014/main" id="{3435529C-7311-4EF4-A5AD-A79A437CAD26}"/>
              </a:ext>
            </a:extLst>
          </p:cNvPr>
          <p:cNvSpPr txBox="1"/>
          <p:nvPr/>
        </p:nvSpPr>
        <p:spPr>
          <a:xfrm>
            <a:off x="987415" y="2680834"/>
            <a:ext cx="2048638"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Unsupervised: </a:t>
            </a:r>
          </a:p>
        </p:txBody>
      </p:sp>
      <p:grpSp>
        <p:nvGrpSpPr>
          <p:cNvPr id="120" name="Group 119">
            <a:extLst>
              <a:ext uri="{FF2B5EF4-FFF2-40B4-BE49-F238E27FC236}">
                <a16:creationId xmlns:a16="http://schemas.microsoft.com/office/drawing/2014/main" id="{09026ED8-B45E-4F6F-AE8A-AB787250B0D1}"/>
              </a:ext>
            </a:extLst>
          </p:cNvPr>
          <p:cNvGrpSpPr/>
          <p:nvPr/>
        </p:nvGrpSpPr>
        <p:grpSpPr>
          <a:xfrm>
            <a:off x="3381475" y="3144053"/>
            <a:ext cx="1217227" cy="1145872"/>
            <a:chOff x="3095625" y="3808413"/>
            <a:chExt cx="1381125" cy="1300163"/>
          </a:xfrm>
        </p:grpSpPr>
        <p:sp>
          <p:nvSpPr>
            <p:cNvPr id="121" name="Freeform 5">
              <a:extLst>
                <a:ext uri="{FF2B5EF4-FFF2-40B4-BE49-F238E27FC236}">
                  <a16:creationId xmlns:a16="http://schemas.microsoft.com/office/drawing/2014/main" id="{C43B65DD-FFE3-4463-981F-79B669FA90B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2" name="Freeform 6">
              <a:extLst>
                <a:ext uri="{FF2B5EF4-FFF2-40B4-BE49-F238E27FC236}">
                  <a16:creationId xmlns:a16="http://schemas.microsoft.com/office/drawing/2014/main" id="{EF2F9EE0-F543-4F74-B8A5-937926BA889E}"/>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3" name="Freeform 7">
              <a:extLst>
                <a:ext uri="{FF2B5EF4-FFF2-40B4-BE49-F238E27FC236}">
                  <a16:creationId xmlns:a16="http://schemas.microsoft.com/office/drawing/2014/main" id="{A403C19A-00D1-46FD-993E-56FCFDC7EEB5}"/>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4" name="Freeform 8">
              <a:extLst>
                <a:ext uri="{FF2B5EF4-FFF2-40B4-BE49-F238E27FC236}">
                  <a16:creationId xmlns:a16="http://schemas.microsoft.com/office/drawing/2014/main" id="{2D6E7620-3E8E-4D2F-8AFE-432C39C8C8FF}"/>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5" name="Freeform 9">
              <a:extLst>
                <a:ext uri="{FF2B5EF4-FFF2-40B4-BE49-F238E27FC236}">
                  <a16:creationId xmlns:a16="http://schemas.microsoft.com/office/drawing/2014/main" id="{82D99704-DC4B-48B0-A995-E2EBEF58ED78}"/>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6" name="Freeform 10">
              <a:extLst>
                <a:ext uri="{FF2B5EF4-FFF2-40B4-BE49-F238E27FC236}">
                  <a16:creationId xmlns:a16="http://schemas.microsoft.com/office/drawing/2014/main" id="{1CF45722-BFCA-4267-87C2-6CDC747B1732}"/>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7" name="Freeform 11">
              <a:extLst>
                <a:ext uri="{FF2B5EF4-FFF2-40B4-BE49-F238E27FC236}">
                  <a16:creationId xmlns:a16="http://schemas.microsoft.com/office/drawing/2014/main" id="{26430AF2-B4FA-4588-A96D-55F5303830D9}"/>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8" name="Freeform 12">
              <a:extLst>
                <a:ext uri="{FF2B5EF4-FFF2-40B4-BE49-F238E27FC236}">
                  <a16:creationId xmlns:a16="http://schemas.microsoft.com/office/drawing/2014/main" id="{BC4262A5-AE7C-4EC0-8145-2BAEDF5EE28F}"/>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9" name="Rectangle 128">
              <a:extLst>
                <a:ext uri="{FF2B5EF4-FFF2-40B4-BE49-F238E27FC236}">
                  <a16:creationId xmlns:a16="http://schemas.microsoft.com/office/drawing/2014/main" id="{9EDB5EB9-3AD4-44C6-9549-EF2519F0EC22}"/>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30" name="Straight Connector 129">
              <a:extLst>
                <a:ext uri="{FF2B5EF4-FFF2-40B4-BE49-F238E27FC236}">
                  <a16:creationId xmlns:a16="http://schemas.microsoft.com/office/drawing/2014/main" id="{43DD9DA3-1A73-4666-B69F-FD5ACAFA830B}"/>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4B9AD4F-89E0-44BC-BE82-CC0BCB281231}"/>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8999A9EB-A972-4626-AC09-93157CC86411}"/>
              </a:ext>
            </a:extLst>
          </p:cNvPr>
          <p:cNvGrpSpPr/>
          <p:nvPr/>
        </p:nvGrpSpPr>
        <p:grpSpPr>
          <a:xfrm>
            <a:off x="5515652" y="4752291"/>
            <a:ext cx="733134" cy="1140020"/>
            <a:chOff x="4498975" y="3759200"/>
            <a:chExt cx="831850" cy="1293523"/>
          </a:xfrm>
        </p:grpSpPr>
        <p:sp>
          <p:nvSpPr>
            <p:cNvPr id="133" name="Rectangle 18">
              <a:extLst>
                <a:ext uri="{FF2B5EF4-FFF2-40B4-BE49-F238E27FC236}">
                  <a16:creationId xmlns:a16="http://schemas.microsoft.com/office/drawing/2014/main" id="{AD636686-70F2-45D8-BC3B-3909DC6DA6F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4" name="Freeform 16">
              <a:extLst>
                <a:ext uri="{FF2B5EF4-FFF2-40B4-BE49-F238E27FC236}">
                  <a16:creationId xmlns:a16="http://schemas.microsoft.com/office/drawing/2014/main" id="{17826C01-3F8F-418F-A738-9F50F2A3C513}"/>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5" name="Freeform 17">
              <a:extLst>
                <a:ext uri="{FF2B5EF4-FFF2-40B4-BE49-F238E27FC236}">
                  <a16:creationId xmlns:a16="http://schemas.microsoft.com/office/drawing/2014/main" id="{268394DD-228B-44A3-8327-73F0E3C53BDA}"/>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136" name="Rectangle 18">
              <a:extLst>
                <a:ext uri="{FF2B5EF4-FFF2-40B4-BE49-F238E27FC236}">
                  <a16:creationId xmlns:a16="http://schemas.microsoft.com/office/drawing/2014/main" id="{A1070BCA-2E2F-4557-849F-971939E484F1}"/>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7" name="Freeform 25">
              <a:extLst>
                <a:ext uri="{FF2B5EF4-FFF2-40B4-BE49-F238E27FC236}">
                  <a16:creationId xmlns:a16="http://schemas.microsoft.com/office/drawing/2014/main" id="{2C60E313-5D79-44A2-8AF0-B9DA4197CD04}"/>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138" name="Straight Connector 137">
              <a:extLst>
                <a:ext uri="{FF2B5EF4-FFF2-40B4-BE49-F238E27FC236}">
                  <a16:creationId xmlns:a16="http://schemas.microsoft.com/office/drawing/2014/main" id="{8349A159-2C94-4CC5-9BFD-E27D74903F75}"/>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22CD8D-7BF0-4872-A58B-FA3E8633DDC7}"/>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3AD1A547-E15B-445C-B54F-EBF89063F527}"/>
                </a:ext>
              </a:extLst>
            </p:cNvPr>
            <p:cNvGrpSpPr/>
            <p:nvPr/>
          </p:nvGrpSpPr>
          <p:grpSpPr>
            <a:xfrm>
              <a:off x="4710119" y="4539962"/>
              <a:ext cx="410797" cy="302167"/>
              <a:chOff x="4720337" y="4692361"/>
              <a:chExt cx="697102" cy="512762"/>
            </a:xfrm>
          </p:grpSpPr>
          <p:cxnSp>
            <p:nvCxnSpPr>
              <p:cNvPr id="141" name="Straight Connector 140">
                <a:extLst>
                  <a:ext uri="{FF2B5EF4-FFF2-40B4-BE49-F238E27FC236}">
                    <a16:creationId xmlns:a16="http://schemas.microsoft.com/office/drawing/2014/main" id="{8339AD78-0CDB-47AB-924F-9B2946E6362A}"/>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C31CAFF-C39D-4F8A-8911-A81810AD9B33}"/>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3" name="Group 142">
            <a:extLst>
              <a:ext uri="{FF2B5EF4-FFF2-40B4-BE49-F238E27FC236}">
                <a16:creationId xmlns:a16="http://schemas.microsoft.com/office/drawing/2014/main" id="{1076A662-B53A-4B8E-A2B7-232509A6DA51}"/>
              </a:ext>
            </a:extLst>
          </p:cNvPr>
          <p:cNvGrpSpPr/>
          <p:nvPr/>
        </p:nvGrpSpPr>
        <p:grpSpPr>
          <a:xfrm>
            <a:off x="3339199" y="5010386"/>
            <a:ext cx="830732" cy="1064724"/>
            <a:chOff x="1019368" y="4056063"/>
            <a:chExt cx="942590" cy="1208087"/>
          </a:xfrm>
        </p:grpSpPr>
        <p:sp>
          <p:nvSpPr>
            <p:cNvPr id="144" name="Rectangle 35">
              <a:extLst>
                <a:ext uri="{FF2B5EF4-FFF2-40B4-BE49-F238E27FC236}">
                  <a16:creationId xmlns:a16="http://schemas.microsoft.com/office/drawing/2014/main" id="{D5A26236-265C-49F2-85CD-74A424F231A8}"/>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5" name="Rectangle 36">
              <a:extLst>
                <a:ext uri="{FF2B5EF4-FFF2-40B4-BE49-F238E27FC236}">
                  <a16:creationId xmlns:a16="http://schemas.microsoft.com/office/drawing/2014/main" id="{0693F7A8-B394-435B-ACC1-9E171BB3ECB7}"/>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6" name="Rectangle 37">
              <a:extLst>
                <a:ext uri="{FF2B5EF4-FFF2-40B4-BE49-F238E27FC236}">
                  <a16:creationId xmlns:a16="http://schemas.microsoft.com/office/drawing/2014/main" id="{55CCF0F1-44E7-428B-94D3-1E7448E5B7DE}"/>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7" name="Rectangle 38">
              <a:extLst>
                <a:ext uri="{FF2B5EF4-FFF2-40B4-BE49-F238E27FC236}">
                  <a16:creationId xmlns:a16="http://schemas.microsoft.com/office/drawing/2014/main" id="{53E189FF-149D-4E81-B16F-95431E6D5A21}"/>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8" name="Rectangle 39">
              <a:extLst>
                <a:ext uri="{FF2B5EF4-FFF2-40B4-BE49-F238E27FC236}">
                  <a16:creationId xmlns:a16="http://schemas.microsoft.com/office/drawing/2014/main" id="{67EB6077-78ED-402E-BC54-B03582F56BEB}"/>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9" name="Rectangle 41">
              <a:extLst>
                <a:ext uri="{FF2B5EF4-FFF2-40B4-BE49-F238E27FC236}">
                  <a16:creationId xmlns:a16="http://schemas.microsoft.com/office/drawing/2014/main" id="{4521FE75-57E6-4ADD-8013-E08229EEA83D}"/>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0" name="Picture 149">
            <a:extLst>
              <a:ext uri="{FF2B5EF4-FFF2-40B4-BE49-F238E27FC236}">
                <a16:creationId xmlns:a16="http://schemas.microsoft.com/office/drawing/2014/main" id="{BB8C76C4-2B61-44F3-9EE2-3EFE21BCAA15}"/>
              </a:ext>
            </a:extLst>
          </p:cNvPr>
          <p:cNvPicPr>
            <a:picLocks noChangeAspect="1"/>
          </p:cNvPicPr>
          <p:nvPr/>
        </p:nvPicPr>
        <p:blipFill>
          <a:blip r:embed="rId3"/>
          <a:stretch>
            <a:fillRect/>
          </a:stretch>
        </p:blipFill>
        <p:spPr>
          <a:xfrm>
            <a:off x="4548874" y="4501111"/>
            <a:ext cx="649819" cy="2167838"/>
          </a:xfrm>
          <a:prstGeom prst="rect">
            <a:avLst/>
          </a:prstGeom>
        </p:spPr>
      </p:pic>
      <p:pic>
        <p:nvPicPr>
          <p:cNvPr id="151" name="Picture 150">
            <a:extLst>
              <a:ext uri="{FF2B5EF4-FFF2-40B4-BE49-F238E27FC236}">
                <a16:creationId xmlns:a16="http://schemas.microsoft.com/office/drawing/2014/main" id="{437B0BAA-A550-4198-AC87-BFEF2A466931}"/>
              </a:ext>
            </a:extLst>
          </p:cNvPr>
          <p:cNvPicPr>
            <a:picLocks noChangeAspect="1"/>
          </p:cNvPicPr>
          <p:nvPr/>
        </p:nvPicPr>
        <p:blipFill>
          <a:blip r:embed="rId4"/>
          <a:stretch>
            <a:fillRect/>
          </a:stretch>
        </p:blipFill>
        <p:spPr>
          <a:xfrm>
            <a:off x="4999231" y="3369727"/>
            <a:ext cx="1032841" cy="750169"/>
          </a:xfrm>
          <a:prstGeom prst="rect">
            <a:avLst/>
          </a:prstGeom>
        </p:spPr>
      </p:pic>
      <p:pic>
        <p:nvPicPr>
          <p:cNvPr id="152" name="Picture 151">
            <a:extLst>
              <a:ext uri="{FF2B5EF4-FFF2-40B4-BE49-F238E27FC236}">
                <a16:creationId xmlns:a16="http://schemas.microsoft.com/office/drawing/2014/main" id="{309610D2-4AB4-4C6B-A0B5-E4178000F759}"/>
              </a:ext>
            </a:extLst>
          </p:cNvPr>
          <p:cNvPicPr>
            <a:picLocks noChangeAspect="1"/>
          </p:cNvPicPr>
          <p:nvPr/>
        </p:nvPicPr>
        <p:blipFill>
          <a:blip r:embed="rId5"/>
          <a:stretch>
            <a:fillRect/>
          </a:stretch>
        </p:blipFill>
        <p:spPr>
          <a:xfrm>
            <a:off x="2052525" y="5433895"/>
            <a:ext cx="974146" cy="870039"/>
          </a:xfrm>
          <a:prstGeom prst="rect">
            <a:avLst/>
          </a:prstGeom>
        </p:spPr>
      </p:pic>
      <p:grpSp>
        <p:nvGrpSpPr>
          <p:cNvPr id="153" name="Group 152">
            <a:extLst>
              <a:ext uri="{FF2B5EF4-FFF2-40B4-BE49-F238E27FC236}">
                <a16:creationId xmlns:a16="http://schemas.microsoft.com/office/drawing/2014/main" id="{FF65F167-D8BB-4069-A5E8-A34EE4D08FBB}"/>
              </a:ext>
            </a:extLst>
          </p:cNvPr>
          <p:cNvGrpSpPr/>
          <p:nvPr/>
        </p:nvGrpSpPr>
        <p:grpSpPr>
          <a:xfrm>
            <a:off x="1955551" y="3876637"/>
            <a:ext cx="1197833" cy="805444"/>
            <a:chOff x="1576196" y="1992221"/>
            <a:chExt cx="1732500" cy="1164962"/>
          </a:xfrm>
        </p:grpSpPr>
        <p:pic>
          <p:nvPicPr>
            <p:cNvPr id="154" name="Picture 153">
              <a:extLst>
                <a:ext uri="{FF2B5EF4-FFF2-40B4-BE49-F238E27FC236}">
                  <a16:creationId xmlns:a16="http://schemas.microsoft.com/office/drawing/2014/main" id="{6E102F9A-3A41-41B9-874A-0B2038576C9A}"/>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155" name="Freeform 20">
              <a:extLst>
                <a:ext uri="{FF2B5EF4-FFF2-40B4-BE49-F238E27FC236}">
                  <a16:creationId xmlns:a16="http://schemas.microsoft.com/office/drawing/2014/main" id="{CC078C1C-2920-4A13-8F40-63ADAA1CF503}"/>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6" name="Picture 155">
            <a:extLst>
              <a:ext uri="{FF2B5EF4-FFF2-40B4-BE49-F238E27FC236}">
                <a16:creationId xmlns:a16="http://schemas.microsoft.com/office/drawing/2014/main" id="{2613C700-E9F5-4A10-BC7C-17C5C52CB76D}"/>
              </a:ext>
            </a:extLst>
          </p:cNvPr>
          <p:cNvPicPr>
            <a:picLocks noChangeAspect="1"/>
          </p:cNvPicPr>
          <p:nvPr/>
        </p:nvPicPr>
        <p:blipFill>
          <a:blip r:embed="rId7"/>
          <a:stretch>
            <a:fillRect/>
          </a:stretch>
        </p:blipFill>
        <p:spPr>
          <a:xfrm>
            <a:off x="8795956" y="4312035"/>
            <a:ext cx="1828800" cy="1117600"/>
          </a:xfrm>
          <a:prstGeom prst="rect">
            <a:avLst/>
          </a:prstGeom>
        </p:spPr>
      </p:pic>
    </p:spTree>
    <p:extLst>
      <p:ext uri="{BB962C8B-B14F-4D97-AF65-F5344CB8AC3E}">
        <p14:creationId xmlns:p14="http://schemas.microsoft.com/office/powerpoint/2010/main" val="282568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When to use regression?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 4. Supervised problem: Regression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398" y="2529017"/>
            <a:ext cx="11016507" cy="4893647"/>
          </a:xfrm>
          <a:prstGeom prst="rect">
            <a:avLst/>
          </a:prstGeom>
          <a:noFill/>
        </p:spPr>
        <p:txBody>
          <a:bodyPr wrap="square">
            <a:spAutoFit/>
          </a:bodyPr>
          <a:lstStyle/>
          <a:p>
            <a:r>
              <a:rPr lang="en-US" sz="2400" dirty="0">
                <a:solidFill>
                  <a:srgbClr val="000000"/>
                </a:solidFill>
                <a:latin typeface="Calibri" panose="020F0502020204030204" pitchFamily="34" charset="0"/>
                <a:cs typeface="Calibri" panose="020F0502020204030204" pitchFamily="34" charset="0"/>
              </a:rPr>
              <a:t>For predicting real-valued outcomes, example:</a:t>
            </a:r>
          </a:p>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How many visitors will arrive at our website next week?</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What is the daily average temperature and rainfall?</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Can we predict someone’s life expectancy from their financial and social information?</a:t>
            </a:r>
          </a:p>
          <a:p>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50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Regression(cont.)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C935CCE5-051E-4B1D-BBA9-854349629C0D}"/>
              </a:ext>
            </a:extLst>
          </p:cNvPr>
          <p:cNvSpPr txBox="1">
            <a:spLocks/>
          </p:cNvSpPr>
          <p:nvPr/>
        </p:nvSpPr>
        <p:spPr>
          <a:xfrm>
            <a:off x="923940" y="1618556"/>
            <a:ext cx="10526553"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solidFill>
                  <a:prstClr val="black"/>
                </a:solidFill>
                <a:latin typeface="Calibri" panose="020F0502020204030204" pitchFamily="34" charset="0"/>
                <a:cs typeface="Calibri" panose="020F0502020204030204" pitchFamily="34" charset="0"/>
              </a:rPr>
              <a:t>Formally, 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regression model </a:t>
            </a:r>
            <a:r>
              <a:rPr lang="en-US" sz="2400" i="1" dirty="0">
                <a:solidFill>
                  <a:prstClr val="black"/>
                </a:solidFill>
                <a:latin typeface="Calibri" panose="020F0502020204030204" pitchFamily="34" charset="0"/>
                <a:cs typeface="Calibri" panose="020F0502020204030204" pitchFamily="34" charset="0"/>
              </a:rPr>
              <a:t>f(x) </a:t>
            </a:r>
            <a:r>
              <a:rPr lang="en-US" sz="2400" dirty="0">
                <a:solidFill>
                  <a:prstClr val="black"/>
                </a:solidFill>
                <a:latin typeface="Calibri" panose="020F0502020204030204" pitchFamily="34" charset="0"/>
                <a:cs typeface="Calibri" panose="020F0502020204030204" pitchFamily="34" charset="0"/>
              </a:rPr>
              <a:t>that can predict label y for a new x.  </a:t>
            </a:r>
          </a:p>
        </p:txBody>
      </p:sp>
      <p:sp>
        <p:nvSpPr>
          <p:cNvPr id="19" name="TextBox 18">
            <a:extLst>
              <a:ext uri="{FF2B5EF4-FFF2-40B4-BE49-F238E27FC236}">
                <a16:creationId xmlns:a16="http://schemas.microsoft.com/office/drawing/2014/main" id="{F64945F4-A837-4061-8CA2-8BC02D5F346A}"/>
              </a:ext>
            </a:extLst>
          </p:cNvPr>
          <p:cNvSpPr txBox="1"/>
          <p:nvPr/>
        </p:nvSpPr>
        <p:spPr>
          <a:xfrm>
            <a:off x="696090" y="3741097"/>
            <a:ext cx="5319922"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function(Average annual salary per country) </a:t>
            </a:r>
          </a:p>
        </p:txBody>
      </p:sp>
      <p:grpSp>
        <p:nvGrpSpPr>
          <p:cNvPr id="2" name="Group 1">
            <a:extLst>
              <a:ext uri="{FF2B5EF4-FFF2-40B4-BE49-F238E27FC236}">
                <a16:creationId xmlns:a16="http://schemas.microsoft.com/office/drawing/2014/main" id="{03952ECE-278E-458A-A9A8-67B1416AE882}"/>
              </a:ext>
            </a:extLst>
          </p:cNvPr>
          <p:cNvGrpSpPr>
            <a:grpSpLocks noChangeAspect="1"/>
          </p:cNvGrpSpPr>
          <p:nvPr/>
        </p:nvGrpSpPr>
        <p:grpSpPr>
          <a:xfrm>
            <a:off x="5935857" y="2852932"/>
            <a:ext cx="5620052" cy="3816017"/>
            <a:chOff x="5282574" y="2088444"/>
            <a:chExt cx="6881859" cy="4672777"/>
          </a:xfrm>
        </p:grpSpPr>
        <p:cxnSp>
          <p:nvCxnSpPr>
            <p:cNvPr id="11" name="Straight Arrow Connector 10">
              <a:extLst>
                <a:ext uri="{FF2B5EF4-FFF2-40B4-BE49-F238E27FC236}">
                  <a16:creationId xmlns:a16="http://schemas.microsoft.com/office/drawing/2014/main" id="{6A61657C-BCDD-474E-A1AD-61B8CD9C44AB}"/>
                </a:ext>
              </a:extLst>
            </p:cNvPr>
            <p:cNvCxnSpPr/>
            <p:nvPr/>
          </p:nvCxnSpPr>
          <p:spPr>
            <a:xfrm>
              <a:off x="6138333" y="6208892"/>
              <a:ext cx="582788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3" name="Straight Arrow Connector 12">
              <a:extLst>
                <a:ext uri="{FF2B5EF4-FFF2-40B4-BE49-F238E27FC236}">
                  <a16:creationId xmlns:a16="http://schemas.microsoft.com/office/drawing/2014/main" id="{B1DB6BCB-5261-4B31-9F45-9E7A79A0CC72}"/>
                </a:ext>
              </a:extLst>
            </p:cNvPr>
            <p:cNvCxnSpPr/>
            <p:nvPr/>
          </p:nvCxnSpPr>
          <p:spPr>
            <a:xfrm flipH="1" flipV="1">
              <a:off x="6124222" y="2088444"/>
              <a:ext cx="14111" cy="4106338"/>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14" name="TextBox 13">
              <a:extLst>
                <a:ext uri="{FF2B5EF4-FFF2-40B4-BE49-F238E27FC236}">
                  <a16:creationId xmlns:a16="http://schemas.microsoft.com/office/drawing/2014/main" id="{489145C9-2B9C-4E37-8873-88A5076D095F}"/>
                </a:ext>
              </a:extLst>
            </p:cNvPr>
            <p:cNvSpPr txBox="1"/>
            <p:nvPr/>
          </p:nvSpPr>
          <p:spPr>
            <a:xfrm>
              <a:off x="6153854" y="6271280"/>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5" name="TextBox 14">
              <a:extLst>
                <a:ext uri="{FF2B5EF4-FFF2-40B4-BE49-F238E27FC236}">
                  <a16:creationId xmlns:a16="http://schemas.microsoft.com/office/drawing/2014/main" id="{F8CC9929-6A6E-4E86-8E18-E83D6D889D2E}"/>
                </a:ext>
              </a:extLst>
            </p:cNvPr>
            <p:cNvSpPr txBox="1"/>
            <p:nvPr/>
          </p:nvSpPr>
          <p:spPr>
            <a:xfrm>
              <a:off x="6580115" y="6229230"/>
              <a:ext cx="5143500" cy="489941"/>
            </a:xfrm>
            <a:prstGeom prst="rect">
              <a:avLst/>
            </a:prstGeom>
            <a:noFill/>
          </p:spPr>
          <p:txBody>
            <a:bodyPr wrap="square" rtlCol="0">
              <a:spAutoFit/>
            </a:bodyPr>
            <a:lstStyle/>
            <a:p>
              <a:pPr>
                <a:defRPr/>
              </a:pPr>
              <a:r>
                <a:rPr lang="en-US" sz="2000" dirty="0">
                  <a:solidFill>
                    <a:prstClr val="black"/>
                  </a:solidFill>
                  <a:latin typeface="Calibri"/>
                </a:rPr>
                <a:t>Average annual salary per country</a:t>
              </a:r>
            </a:p>
          </p:txBody>
        </p:sp>
        <p:sp>
          <p:nvSpPr>
            <p:cNvPr id="16" name="TextBox 15">
              <a:extLst>
                <a:ext uri="{FF2B5EF4-FFF2-40B4-BE49-F238E27FC236}">
                  <a16:creationId xmlns:a16="http://schemas.microsoft.com/office/drawing/2014/main" id="{D84233F8-8940-4173-8923-388BB2390573}"/>
                </a:ext>
              </a:extLst>
            </p:cNvPr>
            <p:cNvSpPr txBox="1"/>
            <p:nvPr/>
          </p:nvSpPr>
          <p:spPr>
            <a:xfrm rot="16200000">
              <a:off x="4744076" y="4104931"/>
              <a:ext cx="2253022" cy="489942"/>
            </a:xfrm>
            <a:prstGeom prst="rect">
              <a:avLst/>
            </a:prstGeom>
            <a:noFill/>
          </p:spPr>
          <p:txBody>
            <a:bodyPr wrap="none" rtlCol="0">
              <a:spAutoFit/>
            </a:bodyPr>
            <a:lstStyle/>
            <a:p>
              <a:pPr>
                <a:defRPr/>
              </a:pPr>
              <a:r>
                <a:rPr lang="en-US" sz="2000" dirty="0">
                  <a:solidFill>
                    <a:prstClr val="black"/>
                  </a:solidFill>
                  <a:latin typeface="Calibri"/>
                </a:rPr>
                <a:t> Life expectancy</a:t>
              </a:r>
            </a:p>
          </p:txBody>
        </p:sp>
        <p:sp>
          <p:nvSpPr>
            <p:cNvPr id="17" name="TextBox 16">
              <a:extLst>
                <a:ext uri="{FF2B5EF4-FFF2-40B4-BE49-F238E27FC236}">
                  <a16:creationId xmlns:a16="http://schemas.microsoft.com/office/drawing/2014/main" id="{20080079-6452-4975-8E2E-AB4EA02FF736}"/>
                </a:ext>
              </a:extLst>
            </p:cNvPr>
            <p:cNvSpPr txBox="1"/>
            <p:nvPr/>
          </p:nvSpPr>
          <p:spPr>
            <a:xfrm>
              <a:off x="5712178" y="5739288"/>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8" name="TextBox 17">
              <a:extLst>
                <a:ext uri="{FF2B5EF4-FFF2-40B4-BE49-F238E27FC236}">
                  <a16:creationId xmlns:a16="http://schemas.microsoft.com/office/drawing/2014/main" id="{7FBA3E12-E81A-4D0D-B66B-51A071DE9DCF}"/>
                </a:ext>
              </a:extLst>
            </p:cNvPr>
            <p:cNvSpPr txBox="1"/>
            <p:nvPr/>
          </p:nvSpPr>
          <p:spPr>
            <a:xfrm>
              <a:off x="5282574" y="2137041"/>
              <a:ext cx="893124" cy="866818"/>
            </a:xfrm>
            <a:prstGeom prst="rect">
              <a:avLst/>
            </a:prstGeom>
            <a:noFill/>
          </p:spPr>
          <p:txBody>
            <a:bodyPr wrap="none" rtlCol="0">
              <a:spAutoFit/>
            </a:bodyPr>
            <a:lstStyle/>
            <a:p>
              <a:pPr>
                <a:defRPr/>
              </a:pPr>
              <a:r>
                <a:rPr lang="en-US" sz="2000" dirty="0">
                  <a:solidFill>
                    <a:prstClr val="black"/>
                  </a:solidFill>
                  <a:latin typeface="Calibri"/>
                </a:rPr>
                <a:t>100 </a:t>
              </a:r>
            </a:p>
            <a:p>
              <a:pPr>
                <a:defRPr/>
              </a:pPr>
              <a:r>
                <a:rPr lang="en-US" sz="2000" dirty="0">
                  <a:solidFill>
                    <a:prstClr val="black"/>
                  </a:solidFill>
                  <a:latin typeface="Calibri"/>
                </a:rPr>
                <a:t>Years</a:t>
              </a:r>
            </a:p>
          </p:txBody>
        </p:sp>
        <p:sp>
          <p:nvSpPr>
            <p:cNvPr id="20" name="Freeform 26">
              <a:extLst>
                <a:ext uri="{FF2B5EF4-FFF2-40B4-BE49-F238E27FC236}">
                  <a16:creationId xmlns:a16="http://schemas.microsoft.com/office/drawing/2014/main" id="{A8586A3C-7F80-4F81-B7A0-93FB072CAA90}"/>
                </a:ext>
              </a:extLst>
            </p:cNvPr>
            <p:cNvSpPr/>
            <p:nvPr/>
          </p:nvSpPr>
          <p:spPr>
            <a:xfrm>
              <a:off x="6515100" y="2890853"/>
              <a:ext cx="5283200" cy="1795447"/>
            </a:xfrm>
            <a:custGeom>
              <a:avLst/>
              <a:gdLst>
                <a:gd name="connsiteX0" fmla="*/ 0 w 5283200"/>
                <a:gd name="connsiteY0" fmla="*/ 1795447 h 1795447"/>
                <a:gd name="connsiteX1" fmla="*/ 25400 w 5283200"/>
                <a:gd name="connsiteY1" fmla="*/ 1579547 h 1795447"/>
                <a:gd name="connsiteX2" fmla="*/ 101600 w 5283200"/>
                <a:gd name="connsiteY2" fmla="*/ 1338247 h 1795447"/>
                <a:gd name="connsiteX3" fmla="*/ 152400 w 5283200"/>
                <a:gd name="connsiteY3" fmla="*/ 1223947 h 1795447"/>
                <a:gd name="connsiteX4" fmla="*/ 254000 w 5283200"/>
                <a:gd name="connsiteY4" fmla="*/ 1122347 h 1795447"/>
                <a:gd name="connsiteX5" fmla="*/ 330200 w 5283200"/>
                <a:gd name="connsiteY5" fmla="*/ 1071547 h 1795447"/>
                <a:gd name="connsiteX6" fmla="*/ 520700 w 5283200"/>
                <a:gd name="connsiteY6" fmla="*/ 1096947 h 1795447"/>
                <a:gd name="connsiteX7" fmla="*/ 584200 w 5283200"/>
                <a:gd name="connsiteY7" fmla="*/ 1135047 h 1795447"/>
                <a:gd name="connsiteX8" fmla="*/ 660400 w 5283200"/>
                <a:gd name="connsiteY8" fmla="*/ 1173147 h 1795447"/>
                <a:gd name="connsiteX9" fmla="*/ 800100 w 5283200"/>
                <a:gd name="connsiteY9" fmla="*/ 1274747 h 1795447"/>
                <a:gd name="connsiteX10" fmla="*/ 901700 w 5283200"/>
                <a:gd name="connsiteY10" fmla="*/ 1325547 h 1795447"/>
                <a:gd name="connsiteX11" fmla="*/ 977900 w 5283200"/>
                <a:gd name="connsiteY11" fmla="*/ 1350947 h 1795447"/>
                <a:gd name="connsiteX12" fmla="*/ 1155700 w 5283200"/>
                <a:gd name="connsiteY12" fmla="*/ 1338247 h 1795447"/>
                <a:gd name="connsiteX13" fmla="*/ 1219200 w 5283200"/>
                <a:gd name="connsiteY13" fmla="*/ 1300147 h 1795447"/>
                <a:gd name="connsiteX14" fmla="*/ 1333500 w 5283200"/>
                <a:gd name="connsiteY14" fmla="*/ 1198547 h 1795447"/>
                <a:gd name="connsiteX15" fmla="*/ 1447800 w 5283200"/>
                <a:gd name="connsiteY15" fmla="*/ 1046147 h 1795447"/>
                <a:gd name="connsiteX16" fmla="*/ 1498600 w 5283200"/>
                <a:gd name="connsiteY16" fmla="*/ 957247 h 1795447"/>
                <a:gd name="connsiteX17" fmla="*/ 1562100 w 5283200"/>
                <a:gd name="connsiteY17" fmla="*/ 893747 h 1795447"/>
                <a:gd name="connsiteX18" fmla="*/ 1612900 w 5283200"/>
                <a:gd name="connsiteY18" fmla="*/ 830247 h 1795447"/>
                <a:gd name="connsiteX19" fmla="*/ 1765300 w 5283200"/>
                <a:gd name="connsiteY19" fmla="*/ 703247 h 1795447"/>
                <a:gd name="connsiteX20" fmla="*/ 1803400 w 5283200"/>
                <a:gd name="connsiteY20" fmla="*/ 690547 h 1795447"/>
                <a:gd name="connsiteX21" fmla="*/ 2171700 w 5283200"/>
                <a:gd name="connsiteY21" fmla="*/ 703247 h 1795447"/>
                <a:gd name="connsiteX22" fmla="*/ 2247900 w 5283200"/>
                <a:gd name="connsiteY22" fmla="*/ 728647 h 1795447"/>
                <a:gd name="connsiteX23" fmla="*/ 2400300 w 5283200"/>
                <a:gd name="connsiteY23" fmla="*/ 754047 h 1795447"/>
                <a:gd name="connsiteX24" fmla="*/ 2540000 w 5283200"/>
                <a:gd name="connsiteY24" fmla="*/ 792147 h 1795447"/>
                <a:gd name="connsiteX25" fmla="*/ 2895600 w 5283200"/>
                <a:gd name="connsiteY25" fmla="*/ 779447 h 1795447"/>
                <a:gd name="connsiteX26" fmla="*/ 3060700 w 5283200"/>
                <a:gd name="connsiteY26" fmla="*/ 588947 h 1795447"/>
                <a:gd name="connsiteX27" fmla="*/ 3136900 w 5283200"/>
                <a:gd name="connsiteY27" fmla="*/ 500047 h 1795447"/>
                <a:gd name="connsiteX28" fmla="*/ 3213100 w 5283200"/>
                <a:gd name="connsiteY28" fmla="*/ 398447 h 1795447"/>
                <a:gd name="connsiteX29" fmla="*/ 3314700 w 5283200"/>
                <a:gd name="connsiteY29" fmla="*/ 296847 h 1795447"/>
                <a:gd name="connsiteX30" fmla="*/ 3378200 w 5283200"/>
                <a:gd name="connsiteY30" fmla="*/ 271447 h 1795447"/>
                <a:gd name="connsiteX31" fmla="*/ 3581400 w 5283200"/>
                <a:gd name="connsiteY31" fmla="*/ 296847 h 1795447"/>
                <a:gd name="connsiteX32" fmla="*/ 3632200 w 5283200"/>
                <a:gd name="connsiteY32" fmla="*/ 322247 h 1795447"/>
                <a:gd name="connsiteX33" fmla="*/ 3695700 w 5283200"/>
                <a:gd name="connsiteY33" fmla="*/ 347647 h 1795447"/>
                <a:gd name="connsiteX34" fmla="*/ 3886200 w 5283200"/>
                <a:gd name="connsiteY34" fmla="*/ 449247 h 1795447"/>
                <a:gd name="connsiteX35" fmla="*/ 4127500 w 5283200"/>
                <a:gd name="connsiteY35" fmla="*/ 487347 h 1795447"/>
                <a:gd name="connsiteX36" fmla="*/ 4495800 w 5283200"/>
                <a:gd name="connsiteY36" fmla="*/ 474647 h 1795447"/>
                <a:gd name="connsiteX37" fmla="*/ 4597400 w 5283200"/>
                <a:gd name="connsiteY37" fmla="*/ 423847 h 1795447"/>
                <a:gd name="connsiteX38" fmla="*/ 4686300 w 5283200"/>
                <a:gd name="connsiteY38" fmla="*/ 373047 h 1795447"/>
                <a:gd name="connsiteX39" fmla="*/ 4876800 w 5283200"/>
                <a:gd name="connsiteY39" fmla="*/ 271447 h 1795447"/>
                <a:gd name="connsiteX40" fmla="*/ 4953000 w 5283200"/>
                <a:gd name="connsiteY40" fmla="*/ 207947 h 1795447"/>
                <a:gd name="connsiteX41" fmla="*/ 5003800 w 5283200"/>
                <a:gd name="connsiteY41" fmla="*/ 182547 h 1795447"/>
                <a:gd name="connsiteX42" fmla="*/ 5118100 w 5283200"/>
                <a:gd name="connsiteY42" fmla="*/ 80947 h 1795447"/>
                <a:gd name="connsiteX43" fmla="*/ 5194300 w 5283200"/>
                <a:gd name="connsiteY43" fmla="*/ 30147 h 1795447"/>
                <a:gd name="connsiteX44" fmla="*/ 5232400 w 5283200"/>
                <a:gd name="connsiteY44" fmla="*/ 4747 h 1795447"/>
                <a:gd name="connsiteX45" fmla="*/ 5270500 w 5283200"/>
                <a:gd name="connsiteY45" fmla="*/ 30147 h 1795447"/>
                <a:gd name="connsiteX46" fmla="*/ 5283200 w 5283200"/>
                <a:gd name="connsiteY46" fmla="*/ 68247 h 179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283200" h="1795447">
                  <a:moveTo>
                    <a:pt x="0" y="1795447"/>
                  </a:moveTo>
                  <a:cubicBezTo>
                    <a:pt x="8467" y="1723480"/>
                    <a:pt x="12662" y="1650882"/>
                    <a:pt x="25400" y="1579547"/>
                  </a:cubicBezTo>
                  <a:cubicBezTo>
                    <a:pt x="38474" y="1506332"/>
                    <a:pt x="72437" y="1409071"/>
                    <a:pt x="101600" y="1338247"/>
                  </a:cubicBezTo>
                  <a:cubicBezTo>
                    <a:pt x="117475" y="1299694"/>
                    <a:pt x="128356" y="1258009"/>
                    <a:pt x="152400" y="1223947"/>
                  </a:cubicBezTo>
                  <a:cubicBezTo>
                    <a:pt x="180020" y="1184819"/>
                    <a:pt x="220133" y="1156214"/>
                    <a:pt x="254000" y="1122347"/>
                  </a:cubicBezTo>
                  <a:cubicBezTo>
                    <a:pt x="301566" y="1074781"/>
                    <a:pt x="275061" y="1089927"/>
                    <a:pt x="330200" y="1071547"/>
                  </a:cubicBezTo>
                  <a:cubicBezTo>
                    <a:pt x="393700" y="1080014"/>
                    <a:pt x="458551" y="1081410"/>
                    <a:pt x="520700" y="1096947"/>
                  </a:cubicBezTo>
                  <a:cubicBezTo>
                    <a:pt x="544647" y="1102934"/>
                    <a:pt x="562530" y="1123227"/>
                    <a:pt x="584200" y="1135047"/>
                  </a:cubicBezTo>
                  <a:cubicBezTo>
                    <a:pt x="609131" y="1148645"/>
                    <a:pt x="635870" y="1158838"/>
                    <a:pt x="660400" y="1173147"/>
                  </a:cubicBezTo>
                  <a:cubicBezTo>
                    <a:pt x="739284" y="1219163"/>
                    <a:pt x="730406" y="1222476"/>
                    <a:pt x="800100" y="1274747"/>
                  </a:cubicBezTo>
                  <a:cubicBezTo>
                    <a:pt x="839965" y="1304646"/>
                    <a:pt x="849723" y="1306646"/>
                    <a:pt x="901700" y="1325547"/>
                  </a:cubicBezTo>
                  <a:cubicBezTo>
                    <a:pt x="926862" y="1334697"/>
                    <a:pt x="977900" y="1350947"/>
                    <a:pt x="977900" y="1350947"/>
                  </a:cubicBezTo>
                  <a:cubicBezTo>
                    <a:pt x="1037167" y="1346714"/>
                    <a:pt x="1097557" y="1350488"/>
                    <a:pt x="1155700" y="1338247"/>
                  </a:cubicBezTo>
                  <a:cubicBezTo>
                    <a:pt x="1179855" y="1333162"/>
                    <a:pt x="1198978" y="1314303"/>
                    <a:pt x="1219200" y="1300147"/>
                  </a:cubicBezTo>
                  <a:cubicBezTo>
                    <a:pt x="1260000" y="1271587"/>
                    <a:pt x="1300107" y="1235650"/>
                    <a:pt x="1333500" y="1198547"/>
                  </a:cubicBezTo>
                  <a:cubicBezTo>
                    <a:pt x="1383963" y="1142476"/>
                    <a:pt x="1408740" y="1109620"/>
                    <a:pt x="1447800" y="1046147"/>
                  </a:cubicBezTo>
                  <a:cubicBezTo>
                    <a:pt x="1465688" y="1017080"/>
                    <a:pt x="1478122" y="984551"/>
                    <a:pt x="1498600" y="957247"/>
                  </a:cubicBezTo>
                  <a:cubicBezTo>
                    <a:pt x="1516561" y="933300"/>
                    <a:pt x="1542075" y="915997"/>
                    <a:pt x="1562100" y="893747"/>
                  </a:cubicBezTo>
                  <a:cubicBezTo>
                    <a:pt x="1580233" y="873599"/>
                    <a:pt x="1594666" y="850304"/>
                    <a:pt x="1612900" y="830247"/>
                  </a:cubicBezTo>
                  <a:cubicBezTo>
                    <a:pt x="1643656" y="796416"/>
                    <a:pt x="1716177" y="719621"/>
                    <a:pt x="1765300" y="703247"/>
                  </a:cubicBezTo>
                  <a:lnTo>
                    <a:pt x="1803400" y="690547"/>
                  </a:lnTo>
                  <a:cubicBezTo>
                    <a:pt x="1926167" y="694780"/>
                    <a:pt x="2049309" y="692756"/>
                    <a:pt x="2171700" y="703247"/>
                  </a:cubicBezTo>
                  <a:cubicBezTo>
                    <a:pt x="2198376" y="705534"/>
                    <a:pt x="2221764" y="722839"/>
                    <a:pt x="2247900" y="728647"/>
                  </a:cubicBezTo>
                  <a:cubicBezTo>
                    <a:pt x="2298174" y="739819"/>
                    <a:pt x="2350781" y="739899"/>
                    <a:pt x="2400300" y="754047"/>
                  </a:cubicBezTo>
                  <a:cubicBezTo>
                    <a:pt x="2505983" y="784242"/>
                    <a:pt x="2459301" y="771972"/>
                    <a:pt x="2540000" y="792147"/>
                  </a:cubicBezTo>
                  <a:cubicBezTo>
                    <a:pt x="2658533" y="787914"/>
                    <a:pt x="2779973" y="805876"/>
                    <a:pt x="2895600" y="779447"/>
                  </a:cubicBezTo>
                  <a:cubicBezTo>
                    <a:pt x="2932870" y="770928"/>
                    <a:pt x="3041747" y="612638"/>
                    <a:pt x="3060700" y="588947"/>
                  </a:cubicBezTo>
                  <a:cubicBezTo>
                    <a:pt x="3085081" y="558470"/>
                    <a:pt x="3112519" y="530524"/>
                    <a:pt x="3136900" y="500047"/>
                  </a:cubicBezTo>
                  <a:cubicBezTo>
                    <a:pt x="3163345" y="466990"/>
                    <a:pt x="3187700" y="432314"/>
                    <a:pt x="3213100" y="398447"/>
                  </a:cubicBezTo>
                  <a:cubicBezTo>
                    <a:pt x="3250421" y="348686"/>
                    <a:pt x="3256498" y="331768"/>
                    <a:pt x="3314700" y="296847"/>
                  </a:cubicBezTo>
                  <a:cubicBezTo>
                    <a:pt x="3334248" y="285118"/>
                    <a:pt x="3357033" y="279914"/>
                    <a:pt x="3378200" y="271447"/>
                  </a:cubicBezTo>
                  <a:cubicBezTo>
                    <a:pt x="3445933" y="279914"/>
                    <a:pt x="3514465" y="283460"/>
                    <a:pt x="3581400" y="296847"/>
                  </a:cubicBezTo>
                  <a:cubicBezTo>
                    <a:pt x="3599964" y="300560"/>
                    <a:pt x="3614900" y="314558"/>
                    <a:pt x="3632200" y="322247"/>
                  </a:cubicBezTo>
                  <a:cubicBezTo>
                    <a:pt x="3653032" y="331506"/>
                    <a:pt x="3675585" y="336919"/>
                    <a:pt x="3695700" y="347647"/>
                  </a:cubicBezTo>
                  <a:cubicBezTo>
                    <a:pt x="3744178" y="373502"/>
                    <a:pt x="3822149" y="434176"/>
                    <a:pt x="3886200" y="449247"/>
                  </a:cubicBezTo>
                  <a:cubicBezTo>
                    <a:pt x="3933060" y="460273"/>
                    <a:pt x="4066123" y="478579"/>
                    <a:pt x="4127500" y="487347"/>
                  </a:cubicBezTo>
                  <a:cubicBezTo>
                    <a:pt x="4250267" y="483114"/>
                    <a:pt x="4374067" y="491097"/>
                    <a:pt x="4495800" y="474647"/>
                  </a:cubicBezTo>
                  <a:cubicBezTo>
                    <a:pt x="4533323" y="469576"/>
                    <a:pt x="4563991" y="441665"/>
                    <a:pt x="4597400" y="423847"/>
                  </a:cubicBezTo>
                  <a:cubicBezTo>
                    <a:pt x="4627515" y="407786"/>
                    <a:pt x="4656185" y="389108"/>
                    <a:pt x="4686300" y="373047"/>
                  </a:cubicBezTo>
                  <a:cubicBezTo>
                    <a:pt x="4743407" y="342590"/>
                    <a:pt x="4822647" y="308938"/>
                    <a:pt x="4876800" y="271447"/>
                  </a:cubicBezTo>
                  <a:cubicBezTo>
                    <a:pt x="4903984" y="252627"/>
                    <a:pt x="4925913" y="226908"/>
                    <a:pt x="4953000" y="207947"/>
                  </a:cubicBezTo>
                  <a:cubicBezTo>
                    <a:pt x="4968510" y="197090"/>
                    <a:pt x="4988856" y="194170"/>
                    <a:pt x="5003800" y="182547"/>
                  </a:cubicBezTo>
                  <a:cubicBezTo>
                    <a:pt x="5238503" y="0"/>
                    <a:pt x="4932877" y="210603"/>
                    <a:pt x="5118100" y="80947"/>
                  </a:cubicBezTo>
                  <a:cubicBezTo>
                    <a:pt x="5143109" y="63441"/>
                    <a:pt x="5168900" y="47080"/>
                    <a:pt x="5194300" y="30147"/>
                  </a:cubicBezTo>
                  <a:lnTo>
                    <a:pt x="5232400" y="4747"/>
                  </a:lnTo>
                  <a:cubicBezTo>
                    <a:pt x="5245100" y="13214"/>
                    <a:pt x="5260965" y="18228"/>
                    <a:pt x="5270500" y="30147"/>
                  </a:cubicBezTo>
                  <a:cubicBezTo>
                    <a:pt x="5278863" y="40600"/>
                    <a:pt x="5283200" y="68247"/>
                    <a:pt x="5283200" y="68247"/>
                  </a:cubicBezTo>
                </a:path>
              </a:pathLst>
            </a:custGeom>
            <a:noFill/>
            <a:ln w="25400" cap="flat" cmpd="sng" algn="ctr">
              <a:solidFill>
                <a:srgbClr val="4F81BD"/>
              </a:solidFill>
              <a:prstDash val="solid"/>
            </a:ln>
            <a:effectLst/>
          </p:spPr>
          <p:txBody>
            <a:bodyPr rtlCol="0" anchor="ctr"/>
            <a:lstStyle/>
            <a:p>
              <a:pPr algn="ctr" defTabSz="914388">
                <a:defRPr/>
              </a:pPr>
              <a:endParaRPr lang="en-US" sz="1801" kern="0">
                <a:solidFill>
                  <a:prstClr val="black"/>
                </a:solidFill>
                <a:latin typeface="Calibri"/>
              </a:endParaRPr>
            </a:p>
          </p:txBody>
        </p:sp>
        <p:sp>
          <p:nvSpPr>
            <p:cNvPr id="21" name="TextBox 20">
              <a:extLst>
                <a:ext uri="{FF2B5EF4-FFF2-40B4-BE49-F238E27FC236}">
                  <a16:creationId xmlns:a16="http://schemas.microsoft.com/office/drawing/2014/main" id="{BB41B1AE-A98D-4AAE-B48D-D21EFA003CA0}"/>
                </a:ext>
              </a:extLst>
            </p:cNvPr>
            <p:cNvSpPr txBox="1"/>
            <p:nvPr/>
          </p:nvSpPr>
          <p:spPr>
            <a:xfrm>
              <a:off x="8520290" y="3251197"/>
              <a:ext cx="606932" cy="452410"/>
            </a:xfrm>
            <a:prstGeom prst="rect">
              <a:avLst/>
            </a:prstGeom>
            <a:noFill/>
          </p:spPr>
          <p:txBody>
            <a:bodyPr wrap="none" rtlCol="0">
              <a:spAutoFit/>
            </a:bodyPr>
            <a:lstStyle/>
            <a:p>
              <a:pPr>
                <a:defRPr/>
              </a:pPr>
              <a:r>
                <a:rPr lang="en-US" sz="1801" dirty="0">
                  <a:solidFill>
                    <a:prstClr val="black"/>
                  </a:solidFill>
                  <a:latin typeface="Calibri"/>
                </a:rPr>
                <a:t>f(x)</a:t>
              </a:r>
            </a:p>
          </p:txBody>
        </p:sp>
        <p:sp>
          <p:nvSpPr>
            <p:cNvPr id="23" name="Oval 22">
              <a:extLst>
                <a:ext uri="{FF2B5EF4-FFF2-40B4-BE49-F238E27FC236}">
                  <a16:creationId xmlns:a16="http://schemas.microsoft.com/office/drawing/2014/main" id="{91BC9D30-D879-4C14-9694-28D93EB69E11}"/>
                </a:ext>
              </a:extLst>
            </p:cNvPr>
            <p:cNvSpPr/>
            <p:nvPr/>
          </p:nvSpPr>
          <p:spPr>
            <a:xfrm>
              <a:off x="8013700" y="3687233"/>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4" name="Oval 23">
              <a:extLst>
                <a:ext uri="{FF2B5EF4-FFF2-40B4-BE49-F238E27FC236}">
                  <a16:creationId xmlns:a16="http://schemas.microsoft.com/office/drawing/2014/main" id="{6471903F-6119-4F93-B140-1732DC809D9A}"/>
                </a:ext>
              </a:extLst>
            </p:cNvPr>
            <p:cNvSpPr/>
            <p:nvPr/>
          </p:nvSpPr>
          <p:spPr>
            <a:xfrm>
              <a:off x="6358467" y="46185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5" name="Oval 24">
              <a:extLst>
                <a:ext uri="{FF2B5EF4-FFF2-40B4-BE49-F238E27FC236}">
                  <a16:creationId xmlns:a16="http://schemas.microsoft.com/office/drawing/2014/main" id="{62416C9F-1C1A-4133-99E6-522E44E44D82}"/>
                </a:ext>
              </a:extLst>
            </p:cNvPr>
            <p:cNvSpPr/>
            <p:nvPr/>
          </p:nvSpPr>
          <p:spPr>
            <a:xfrm>
              <a:off x="9275233" y="3657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6" name="Oval 25">
              <a:extLst>
                <a:ext uri="{FF2B5EF4-FFF2-40B4-BE49-F238E27FC236}">
                  <a16:creationId xmlns:a16="http://schemas.microsoft.com/office/drawing/2014/main" id="{DA7A4D6E-1DBF-4D96-A7B8-4E5A7AA6FA1E}"/>
                </a:ext>
              </a:extLst>
            </p:cNvPr>
            <p:cNvSpPr/>
            <p:nvPr/>
          </p:nvSpPr>
          <p:spPr>
            <a:xfrm>
              <a:off x="9850967" y="32258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7" name="Oval 26">
              <a:extLst>
                <a:ext uri="{FF2B5EF4-FFF2-40B4-BE49-F238E27FC236}">
                  <a16:creationId xmlns:a16="http://schemas.microsoft.com/office/drawing/2014/main" id="{3F0DB2C0-1F1E-4D48-9C2C-EF1DFE2E3DB7}"/>
                </a:ext>
              </a:extLst>
            </p:cNvPr>
            <p:cNvSpPr/>
            <p:nvPr/>
          </p:nvSpPr>
          <p:spPr>
            <a:xfrm>
              <a:off x="10642600" y="3276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8" name="Oval 27">
              <a:extLst>
                <a:ext uri="{FF2B5EF4-FFF2-40B4-BE49-F238E27FC236}">
                  <a16:creationId xmlns:a16="http://schemas.microsoft.com/office/drawing/2014/main" id="{F66B3BC1-0B56-4178-9361-799930886225}"/>
                </a:ext>
              </a:extLst>
            </p:cNvPr>
            <p:cNvSpPr/>
            <p:nvPr/>
          </p:nvSpPr>
          <p:spPr>
            <a:xfrm>
              <a:off x="8593667" y="36152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9" name="Oval 28">
              <a:extLst>
                <a:ext uri="{FF2B5EF4-FFF2-40B4-BE49-F238E27FC236}">
                  <a16:creationId xmlns:a16="http://schemas.microsoft.com/office/drawing/2014/main" id="{A1F2B144-EA38-4485-9A1E-C9258BBB8A3E}"/>
                </a:ext>
              </a:extLst>
            </p:cNvPr>
            <p:cNvSpPr/>
            <p:nvPr/>
          </p:nvSpPr>
          <p:spPr>
            <a:xfrm>
              <a:off x="6510867" y="47709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0" name="Oval 29">
              <a:extLst>
                <a:ext uri="{FF2B5EF4-FFF2-40B4-BE49-F238E27FC236}">
                  <a16:creationId xmlns:a16="http://schemas.microsoft.com/office/drawing/2014/main" id="{8C1DDEAE-4EED-46AB-8527-BF95AF4D8CEF}"/>
                </a:ext>
              </a:extLst>
            </p:cNvPr>
            <p:cNvSpPr/>
            <p:nvPr/>
          </p:nvSpPr>
          <p:spPr>
            <a:xfrm>
              <a:off x="6807200" y="39751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1" name="Oval 30">
              <a:extLst>
                <a:ext uri="{FF2B5EF4-FFF2-40B4-BE49-F238E27FC236}">
                  <a16:creationId xmlns:a16="http://schemas.microsoft.com/office/drawing/2014/main" id="{97A9B34E-2B09-4A23-A45C-E55451908276}"/>
                </a:ext>
              </a:extLst>
            </p:cNvPr>
            <p:cNvSpPr/>
            <p:nvPr/>
          </p:nvSpPr>
          <p:spPr>
            <a:xfrm>
              <a:off x="7209367" y="40132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3" name="TextBox 32">
              <a:extLst>
                <a:ext uri="{FF2B5EF4-FFF2-40B4-BE49-F238E27FC236}">
                  <a16:creationId xmlns:a16="http://schemas.microsoft.com/office/drawing/2014/main" id="{B73C737E-1152-4363-8AF3-D8E001FF9F9C}"/>
                </a:ext>
              </a:extLst>
            </p:cNvPr>
            <p:cNvSpPr txBox="1"/>
            <p:nvPr/>
          </p:nvSpPr>
          <p:spPr>
            <a:xfrm>
              <a:off x="11227734" y="6195082"/>
              <a:ext cx="936699" cy="489941"/>
            </a:xfrm>
            <a:prstGeom prst="rect">
              <a:avLst/>
            </a:prstGeom>
            <a:noFill/>
          </p:spPr>
          <p:txBody>
            <a:bodyPr wrap="none" rtlCol="0">
              <a:spAutoFit/>
            </a:bodyPr>
            <a:lstStyle/>
            <a:p>
              <a:pPr>
                <a:defRPr/>
              </a:pPr>
              <a:r>
                <a:rPr lang="en-US" sz="2000" dirty="0">
                  <a:solidFill>
                    <a:prstClr val="black"/>
                  </a:solidFill>
                  <a:latin typeface="Calibri"/>
                </a:rPr>
                <a:t>100 K</a:t>
              </a:r>
            </a:p>
          </p:txBody>
        </p:sp>
      </p:grpSp>
    </p:spTree>
    <p:extLst>
      <p:ext uri="{BB962C8B-B14F-4D97-AF65-F5344CB8AC3E}">
        <p14:creationId xmlns:p14="http://schemas.microsoft.com/office/powerpoint/2010/main" val="12779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Regression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8" y="1629033"/>
            <a:ext cx="10600191"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multiple regression, we get many observations and each observation is represented by a set of numbers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6" y="2929985"/>
            <a:ext cx="9278181" cy="1938992"/>
          </a:xfrm>
          <a:prstGeom prst="rect">
            <a:avLst/>
          </a:prstGeom>
          <a:noFill/>
        </p:spPr>
        <p:txBody>
          <a:bodyPr wrap="none" rtlCol="0">
            <a:spAutoFit/>
          </a:bodyPr>
          <a:lstStyle/>
          <a:p>
            <a:pPr>
              <a:defRPr/>
            </a:pPr>
            <a:r>
              <a:rPr lang="en-US" sz="2400" dirty="0">
                <a:solidFill>
                  <a:prstClr val="black"/>
                </a:solidFill>
                <a:latin typeface="Calibri"/>
              </a:rPr>
              <a:t>A person is represented as:  [   5      3     120     12      1       0   …..   ]          84</a:t>
            </a:r>
          </a:p>
          <a:p>
            <a:pPr>
              <a:defRPr/>
            </a:pPr>
            <a:r>
              <a:rPr lang="en-US" sz="2400" dirty="0">
                <a:solidFill>
                  <a:prstClr val="black"/>
                </a:solidFill>
                <a:latin typeface="Calibri"/>
              </a:rPr>
              <a:t>                                                   [   0      0      89        5      1       1   …..   ]          40</a:t>
            </a:r>
          </a:p>
          <a:p>
            <a:pPr>
              <a:defRPr/>
            </a:pPr>
            <a:r>
              <a:rPr lang="en-US" sz="2400" dirty="0">
                <a:solidFill>
                  <a:prstClr val="black"/>
                </a:solidFill>
                <a:latin typeface="Calibri"/>
              </a:rPr>
              <a:t>                                                   [   1      0      20        0      0       1   …..   ]          50</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879222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961337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7" name="TextBox 16">
            <a:extLst>
              <a:ext uri="{FF2B5EF4-FFF2-40B4-BE49-F238E27FC236}">
                <a16:creationId xmlns:a16="http://schemas.microsoft.com/office/drawing/2014/main" id="{CD189C33-11EB-4BED-BFF9-AEFE0E5375E7}"/>
              </a:ext>
            </a:extLst>
          </p:cNvPr>
          <p:cNvSpPr txBox="1"/>
          <p:nvPr/>
        </p:nvSpPr>
        <p:spPr>
          <a:xfrm>
            <a:off x="9304086" y="2529017"/>
            <a:ext cx="2100127" cy="461665"/>
          </a:xfrm>
          <a:prstGeom prst="rect">
            <a:avLst/>
          </a:prstGeom>
          <a:noFill/>
        </p:spPr>
        <p:txBody>
          <a:bodyPr wrap="none" rtlCol="0">
            <a:spAutoFit/>
          </a:bodyPr>
          <a:lstStyle/>
          <a:p>
            <a:pPr>
              <a:defRPr/>
            </a:pPr>
            <a:r>
              <a:rPr lang="en-US" sz="2400" dirty="0">
                <a:solidFill>
                  <a:prstClr val="black"/>
                </a:solidFill>
                <a:latin typeface="Calibri"/>
              </a:rPr>
              <a:t>Life expectancy</a:t>
            </a:r>
          </a:p>
        </p:txBody>
      </p:sp>
    </p:spTree>
    <p:extLst>
      <p:ext uri="{BB962C8B-B14F-4D97-AF65-F5344CB8AC3E}">
        <p14:creationId xmlns:p14="http://schemas.microsoft.com/office/powerpoint/2010/main" val="569990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Regression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life expectancy given other variables such as (GDP, Democracy, Financial support, security score,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rainfall given the location(X,Y coordinates, elevation, vegetation,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 </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yield based on quality of soil, rain, fertilizer rate, crop type, </a:t>
            </a:r>
            <a:r>
              <a:rPr lang="en-US" sz="2400" dirty="0" err="1">
                <a:latin typeface="Calibri" panose="020F0502020204030204" pitchFamily="34" charset="0"/>
                <a:cs typeface="Calibri" panose="020F0502020204030204" pitchFamily="34" charset="0"/>
              </a:rPr>
              <a:t>etc</a:t>
            </a: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5378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5. Supervised problem: Classification</a:t>
            </a:r>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10600192"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prstClr val="black"/>
                </a:solidFill>
                <a:latin typeface="Calibri" panose="020F0502020204030204" pitchFamily="34" charset="0"/>
                <a:cs typeface="Calibri" panose="020F0502020204030204" pitchFamily="34" charset="0"/>
              </a:rPr>
              <a:t>Formally, 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classification model </a:t>
            </a:r>
            <a:r>
              <a:rPr lang="en-US" sz="2400" i="1" dirty="0">
                <a:solidFill>
                  <a:prstClr val="black"/>
                </a:solidFill>
                <a:latin typeface="Calibri" panose="020F0502020204030204" pitchFamily="34" charset="0"/>
                <a:cs typeface="Calibri" panose="020F0502020204030204" pitchFamily="34" charset="0"/>
              </a:rPr>
              <a:t>f(x)</a:t>
            </a:r>
            <a:r>
              <a:rPr lang="en-US" sz="2400" dirty="0">
                <a:solidFill>
                  <a:prstClr val="black"/>
                </a:solidFill>
                <a:latin typeface="Calibri" panose="020F0502020204030204" pitchFamily="34" charset="0"/>
                <a:cs typeface="Calibri" panose="020F0502020204030204" pitchFamily="34" charset="0"/>
              </a:rPr>
              <a:t> that can predict label y for a new x.  </a:t>
            </a:r>
          </a:p>
        </p:txBody>
      </p:sp>
      <p:sp>
        <p:nvSpPr>
          <p:cNvPr id="17" name="TextBox 16">
            <a:extLst>
              <a:ext uri="{FF2B5EF4-FFF2-40B4-BE49-F238E27FC236}">
                <a16:creationId xmlns:a16="http://schemas.microsoft.com/office/drawing/2014/main" id="{976A052D-C04C-49C2-870E-2729E6D44114}"/>
              </a:ext>
            </a:extLst>
          </p:cNvPr>
          <p:cNvSpPr txBox="1"/>
          <p:nvPr/>
        </p:nvSpPr>
        <p:spPr>
          <a:xfrm>
            <a:off x="905933" y="2964894"/>
            <a:ext cx="5190068"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function(color of mushroom) </a:t>
            </a:r>
          </a:p>
        </p:txBody>
      </p:sp>
      <p:grpSp>
        <p:nvGrpSpPr>
          <p:cNvPr id="2" name="Group 1">
            <a:extLst>
              <a:ext uri="{FF2B5EF4-FFF2-40B4-BE49-F238E27FC236}">
                <a16:creationId xmlns:a16="http://schemas.microsoft.com/office/drawing/2014/main" id="{7FE0DDB9-0C8C-46E8-B2F6-797D4AAE3766}"/>
              </a:ext>
            </a:extLst>
          </p:cNvPr>
          <p:cNvGrpSpPr/>
          <p:nvPr/>
        </p:nvGrpSpPr>
        <p:grpSpPr>
          <a:xfrm>
            <a:off x="6275998" y="2803980"/>
            <a:ext cx="5120641" cy="3922107"/>
            <a:chOff x="6351960" y="2803978"/>
            <a:chExt cx="5120640" cy="3922104"/>
          </a:xfrm>
        </p:grpSpPr>
        <p:pic>
          <p:nvPicPr>
            <p:cNvPr id="20" name="Picture 19" descr="ClassificImage.jpg">
              <a:extLst>
                <a:ext uri="{FF2B5EF4-FFF2-40B4-BE49-F238E27FC236}">
                  <a16:creationId xmlns:a16="http://schemas.microsoft.com/office/drawing/2014/main" id="{D6DDB2AB-175E-49E4-8366-0F3EA3177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0930" y="2917814"/>
              <a:ext cx="2693688" cy="3200674"/>
            </a:xfrm>
            <a:prstGeom prst="rect">
              <a:avLst/>
            </a:prstGeom>
          </p:spPr>
        </p:pic>
        <p:cxnSp>
          <p:nvCxnSpPr>
            <p:cNvPr id="21" name="Straight Arrow Connector 20">
              <a:extLst>
                <a:ext uri="{FF2B5EF4-FFF2-40B4-BE49-F238E27FC236}">
                  <a16:creationId xmlns:a16="http://schemas.microsoft.com/office/drawing/2014/main" id="{2FEBF0DA-78F7-40F4-BE67-DC6E1372FEC3}"/>
                </a:ext>
              </a:extLst>
            </p:cNvPr>
            <p:cNvCxnSpPr/>
            <p:nvPr/>
          </p:nvCxnSpPr>
          <p:spPr>
            <a:xfrm>
              <a:off x="6808231" y="6186252"/>
              <a:ext cx="466436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1A6A6148-F7A5-48D0-A46F-FB64EF97A93E}"/>
                </a:ext>
              </a:extLst>
            </p:cNvPr>
            <p:cNvCxnSpPr/>
            <p:nvPr/>
          </p:nvCxnSpPr>
          <p:spPr>
            <a:xfrm flipH="1" flipV="1">
              <a:off x="6796937" y="2888439"/>
              <a:ext cx="11294" cy="3286519"/>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24" name="TextBox 23">
              <a:extLst>
                <a:ext uri="{FF2B5EF4-FFF2-40B4-BE49-F238E27FC236}">
                  <a16:creationId xmlns:a16="http://schemas.microsoft.com/office/drawing/2014/main" id="{1E706300-91DE-40B0-9E4D-F29D0C89F2DD}"/>
                </a:ext>
              </a:extLst>
            </p:cNvPr>
            <p:cNvSpPr txBox="1"/>
            <p:nvPr/>
          </p:nvSpPr>
          <p:spPr>
            <a:xfrm>
              <a:off x="7237400" y="6287006"/>
              <a:ext cx="824072" cy="400110"/>
            </a:xfrm>
            <a:prstGeom prst="rect">
              <a:avLst/>
            </a:prstGeom>
            <a:noFill/>
          </p:spPr>
          <p:txBody>
            <a:bodyPr wrap="none" rtlCol="0">
              <a:spAutoFit/>
            </a:bodyPr>
            <a:lstStyle/>
            <a:p>
              <a:r>
                <a:rPr lang="en-US" sz="2000" dirty="0">
                  <a:solidFill>
                    <a:schemeClr val="tx2">
                      <a:lumMod val="75000"/>
                    </a:schemeClr>
                  </a:solidFill>
                  <a:latin typeface="Calibri"/>
                </a:rPr>
                <a:t>Green</a:t>
              </a:r>
            </a:p>
          </p:txBody>
        </p:sp>
        <p:sp>
          <p:nvSpPr>
            <p:cNvPr id="25" name="TextBox 24">
              <a:extLst>
                <a:ext uri="{FF2B5EF4-FFF2-40B4-BE49-F238E27FC236}">
                  <a16:creationId xmlns:a16="http://schemas.microsoft.com/office/drawing/2014/main" id="{B80240B4-7D5F-4728-BC44-C59EE92BCE63}"/>
                </a:ext>
              </a:extLst>
            </p:cNvPr>
            <p:cNvSpPr txBox="1"/>
            <p:nvPr/>
          </p:nvSpPr>
          <p:spPr>
            <a:xfrm>
              <a:off x="10487775" y="6287006"/>
              <a:ext cx="860813" cy="400110"/>
            </a:xfrm>
            <a:prstGeom prst="rect">
              <a:avLst/>
            </a:prstGeom>
            <a:noFill/>
          </p:spPr>
          <p:txBody>
            <a:bodyPr wrap="none" rtlCol="0">
              <a:spAutoFit/>
            </a:bodyPr>
            <a:lstStyle/>
            <a:p>
              <a:r>
                <a:rPr lang="en-US" sz="2000" dirty="0">
                  <a:solidFill>
                    <a:srgbClr val="E7690B"/>
                  </a:solidFill>
                  <a:latin typeface="Calibri"/>
                </a:rPr>
                <a:t>Brown</a:t>
              </a:r>
            </a:p>
          </p:txBody>
        </p:sp>
        <p:sp>
          <p:nvSpPr>
            <p:cNvPr id="26" name="TextBox 25">
              <a:extLst>
                <a:ext uri="{FF2B5EF4-FFF2-40B4-BE49-F238E27FC236}">
                  <a16:creationId xmlns:a16="http://schemas.microsoft.com/office/drawing/2014/main" id="{E7AB5B40-F5AE-44C2-B5C0-DD304D2CA3D1}"/>
                </a:ext>
              </a:extLst>
            </p:cNvPr>
            <p:cNvSpPr txBox="1"/>
            <p:nvPr/>
          </p:nvSpPr>
          <p:spPr>
            <a:xfrm>
              <a:off x="7971932" y="6264417"/>
              <a:ext cx="2605071" cy="461665"/>
            </a:xfrm>
            <a:prstGeom prst="rect">
              <a:avLst/>
            </a:prstGeom>
            <a:noFill/>
          </p:spPr>
          <p:txBody>
            <a:bodyPr wrap="none" rtlCol="0">
              <a:spAutoFit/>
            </a:bodyPr>
            <a:lstStyle/>
            <a:p>
              <a:r>
                <a:rPr lang="en-US" sz="2400" dirty="0">
                  <a:solidFill>
                    <a:prstClr val="black"/>
                  </a:solidFill>
                  <a:latin typeface="Calibri"/>
                </a:rPr>
                <a:t>Color of mushroom</a:t>
              </a:r>
            </a:p>
          </p:txBody>
        </p:sp>
        <p:sp>
          <p:nvSpPr>
            <p:cNvPr id="27" name="TextBox 26">
              <a:extLst>
                <a:ext uri="{FF2B5EF4-FFF2-40B4-BE49-F238E27FC236}">
                  <a16:creationId xmlns:a16="http://schemas.microsoft.com/office/drawing/2014/main" id="{D4100D50-6811-459C-8AB9-2DAC049DCF86}"/>
                </a:ext>
              </a:extLst>
            </p:cNvPr>
            <p:cNvSpPr txBox="1"/>
            <p:nvPr/>
          </p:nvSpPr>
          <p:spPr>
            <a:xfrm rot="16200000">
              <a:off x="5971814" y="4467573"/>
              <a:ext cx="1244250" cy="461665"/>
            </a:xfrm>
            <a:prstGeom prst="rect">
              <a:avLst/>
            </a:prstGeom>
            <a:noFill/>
          </p:spPr>
          <p:txBody>
            <a:bodyPr wrap="none" rtlCol="0">
              <a:spAutoFit/>
            </a:bodyPr>
            <a:lstStyle/>
            <a:p>
              <a:r>
                <a:rPr lang="en-US" sz="2000" dirty="0">
                  <a:solidFill>
                    <a:prstClr val="black"/>
                  </a:solidFill>
                  <a:latin typeface="Calibri"/>
                </a:rPr>
                <a:t> </a:t>
              </a:r>
              <a:r>
                <a:rPr lang="en-US" sz="2400" dirty="0">
                  <a:latin typeface="Calibri" panose="020F0502020204030204" pitchFamily="34" charset="0"/>
                  <a:cs typeface="Calibri" panose="020F0502020204030204" pitchFamily="34" charset="0"/>
                </a:rPr>
                <a:t>S</a:t>
              </a:r>
              <a:r>
                <a:rPr lang="en-US" sz="2400" b="0" i="0" dirty="0">
                  <a:effectLst/>
                  <a:latin typeface="Calibri" panose="020F0502020204030204" pitchFamily="34" charset="0"/>
                  <a:cs typeface="Calibri" panose="020F0502020204030204" pitchFamily="34" charset="0"/>
                </a:rPr>
                <a:t>pecies</a:t>
              </a:r>
              <a:r>
                <a:rPr lang="en-US" sz="2000" b="0" i="0" dirty="0">
                  <a:solidFill>
                    <a:srgbClr val="123654"/>
                  </a:solidFill>
                  <a:effectLst/>
                  <a:latin typeface="Arial" panose="020B0604020202020204" pitchFamily="34" charset="0"/>
                </a:rPr>
                <a:t> </a:t>
              </a:r>
              <a:endParaRPr lang="en-US" sz="2000" dirty="0">
                <a:solidFill>
                  <a:prstClr val="black"/>
                </a:solidFill>
                <a:latin typeface="Calibri"/>
              </a:endParaRPr>
            </a:p>
          </p:txBody>
        </p:sp>
        <p:sp>
          <p:nvSpPr>
            <p:cNvPr id="28" name="TextBox 27">
              <a:extLst>
                <a:ext uri="{FF2B5EF4-FFF2-40B4-BE49-F238E27FC236}">
                  <a16:creationId xmlns:a16="http://schemas.microsoft.com/office/drawing/2014/main" id="{C94BAACC-01EA-4AE9-B9C7-9470105CF333}"/>
                </a:ext>
              </a:extLst>
            </p:cNvPr>
            <p:cNvSpPr txBox="1"/>
            <p:nvPr/>
          </p:nvSpPr>
          <p:spPr>
            <a:xfrm>
              <a:off x="6467156" y="5810403"/>
              <a:ext cx="314510" cy="400110"/>
            </a:xfrm>
            <a:prstGeom prst="rect">
              <a:avLst/>
            </a:prstGeom>
            <a:noFill/>
          </p:spPr>
          <p:txBody>
            <a:bodyPr wrap="none" rtlCol="0">
              <a:spAutoFit/>
            </a:bodyPr>
            <a:lstStyle/>
            <a:p>
              <a:r>
                <a:rPr lang="en-US" sz="2000" dirty="0">
                  <a:solidFill>
                    <a:prstClr val="black"/>
                  </a:solidFill>
                  <a:latin typeface="Calibri"/>
                </a:rPr>
                <a:t>0</a:t>
              </a:r>
            </a:p>
          </p:txBody>
        </p:sp>
        <p:sp>
          <p:nvSpPr>
            <p:cNvPr id="29" name="TextBox 28">
              <a:extLst>
                <a:ext uri="{FF2B5EF4-FFF2-40B4-BE49-F238E27FC236}">
                  <a16:creationId xmlns:a16="http://schemas.microsoft.com/office/drawing/2014/main" id="{CD091B60-F7F8-4EAC-BAA2-F20AADC1D1AC}"/>
                </a:ext>
              </a:extLst>
            </p:cNvPr>
            <p:cNvSpPr txBox="1"/>
            <p:nvPr/>
          </p:nvSpPr>
          <p:spPr>
            <a:xfrm>
              <a:off x="6351960" y="2803978"/>
              <a:ext cx="444352" cy="400110"/>
            </a:xfrm>
            <a:prstGeom prst="rect">
              <a:avLst/>
            </a:prstGeom>
            <a:noFill/>
          </p:spPr>
          <p:txBody>
            <a:bodyPr wrap="none" rtlCol="0">
              <a:spAutoFit/>
            </a:bodyPr>
            <a:lstStyle/>
            <a:p>
              <a:r>
                <a:rPr lang="en-US" sz="2000" dirty="0">
                  <a:solidFill>
                    <a:prstClr val="black"/>
                  </a:solidFill>
                  <a:latin typeface="Calibri"/>
                </a:rPr>
                <a:t>20</a:t>
              </a:r>
            </a:p>
          </p:txBody>
        </p:sp>
      </p:grpSp>
      <p:pic>
        <p:nvPicPr>
          <p:cNvPr id="3" name="Picture 2">
            <a:extLst>
              <a:ext uri="{FF2B5EF4-FFF2-40B4-BE49-F238E27FC236}">
                <a16:creationId xmlns:a16="http://schemas.microsoft.com/office/drawing/2014/main" id="{51C3F934-9E85-4DF8-9B48-171E7332A805}"/>
              </a:ext>
            </a:extLst>
          </p:cNvPr>
          <p:cNvPicPr>
            <a:picLocks noChangeAspect="1"/>
          </p:cNvPicPr>
          <p:nvPr/>
        </p:nvPicPr>
        <p:blipFill>
          <a:blip r:embed="rId4"/>
          <a:stretch>
            <a:fillRect/>
          </a:stretch>
        </p:blipFill>
        <p:spPr>
          <a:xfrm>
            <a:off x="9699382" y="5275656"/>
            <a:ext cx="1274634" cy="851456"/>
          </a:xfrm>
          <a:prstGeom prst="rect">
            <a:avLst/>
          </a:prstGeom>
        </p:spPr>
      </p:pic>
      <p:pic>
        <p:nvPicPr>
          <p:cNvPr id="4" name="Picture 3">
            <a:extLst>
              <a:ext uri="{FF2B5EF4-FFF2-40B4-BE49-F238E27FC236}">
                <a16:creationId xmlns:a16="http://schemas.microsoft.com/office/drawing/2014/main" id="{AD0FAC2D-86B0-4508-83E4-D76CB18BAB78}"/>
              </a:ext>
            </a:extLst>
          </p:cNvPr>
          <p:cNvPicPr>
            <a:picLocks noChangeAspect="1"/>
          </p:cNvPicPr>
          <p:nvPr/>
        </p:nvPicPr>
        <p:blipFill>
          <a:blip r:embed="rId5"/>
          <a:stretch>
            <a:fillRect/>
          </a:stretch>
        </p:blipFill>
        <p:spPr>
          <a:xfrm flipH="1">
            <a:off x="7298700" y="2967981"/>
            <a:ext cx="1248292" cy="828866"/>
          </a:xfrm>
          <a:prstGeom prst="rect">
            <a:avLst/>
          </a:prstGeom>
        </p:spPr>
      </p:pic>
    </p:spTree>
    <p:extLst>
      <p:ext uri="{BB962C8B-B14F-4D97-AF65-F5344CB8AC3E}">
        <p14:creationId xmlns:p14="http://schemas.microsoft.com/office/powerpoint/2010/main" val="106162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 Classification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954352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of many attributes, each observation is represented by a set of features.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2" y="2929985"/>
            <a:ext cx="11053923" cy="1938992"/>
          </a:xfrm>
          <a:prstGeom prst="rect">
            <a:avLst/>
          </a:prstGeom>
          <a:noFill/>
        </p:spPr>
        <p:txBody>
          <a:bodyPr wrap="none" rtlCol="0">
            <a:spAutoFit/>
          </a:bodyPr>
          <a:lstStyle/>
          <a:p>
            <a:pPr>
              <a:defRPr/>
            </a:pPr>
            <a:r>
              <a:rPr lang="en-US" sz="2400" dirty="0">
                <a:solidFill>
                  <a:prstClr val="black"/>
                </a:solidFill>
                <a:latin typeface="Calibri"/>
              </a:rPr>
              <a:t>Mushroom is represented as:  [  red         bell             12      1       0   …..   ]          edible</a:t>
            </a:r>
          </a:p>
          <a:p>
            <a:pPr>
              <a:defRPr/>
            </a:pPr>
            <a:r>
              <a:rPr lang="en-US" sz="2400" dirty="0">
                <a:solidFill>
                  <a:prstClr val="black"/>
                </a:solidFill>
                <a:latin typeface="Calibri"/>
              </a:rPr>
              <a:t>                                                       [   green    canonical    5      1       1    …..   ]          unknown</a:t>
            </a:r>
          </a:p>
          <a:p>
            <a:pPr>
              <a:defRPr/>
            </a:pPr>
            <a:r>
              <a:rPr lang="en-US" sz="2400" dirty="0">
                <a:solidFill>
                  <a:prstClr val="black"/>
                </a:solidFill>
                <a:latin typeface="Calibri"/>
              </a:rPr>
              <a:t>                                                       [  brown    convex         0      0       1    …..   ]          poisonous</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997027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1079142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8" name="TextBox 17">
            <a:extLst>
              <a:ext uri="{FF2B5EF4-FFF2-40B4-BE49-F238E27FC236}">
                <a16:creationId xmlns:a16="http://schemas.microsoft.com/office/drawing/2014/main" id="{117D0867-95A6-4522-8577-A042434B7C29}"/>
              </a:ext>
            </a:extLst>
          </p:cNvPr>
          <p:cNvSpPr txBox="1"/>
          <p:nvPr/>
        </p:nvSpPr>
        <p:spPr>
          <a:xfrm>
            <a:off x="5326017" y="5708961"/>
            <a:ext cx="3048873" cy="1015663"/>
          </a:xfrm>
          <a:prstGeom prst="rect">
            <a:avLst/>
          </a:prstGeom>
          <a:noFill/>
        </p:spPr>
        <p:txBody>
          <a:bodyPr wrap="square" rtlCol="0">
            <a:spAutoFit/>
          </a:bodyPr>
          <a:lstStyle/>
          <a:p>
            <a:r>
              <a:rPr lang="en-US" sz="2000" dirty="0">
                <a:solidFill>
                  <a:prstClr val="black"/>
                </a:solidFill>
                <a:latin typeface="Calibri"/>
              </a:rPr>
              <a:t>(Predictors, Covariates, Explanatory Variables, Independent Variables)</a:t>
            </a:r>
          </a:p>
        </p:txBody>
      </p:sp>
    </p:spTree>
    <p:extLst>
      <p:ext uri="{BB962C8B-B14F-4D97-AF65-F5344CB8AC3E}">
        <p14:creationId xmlns:p14="http://schemas.microsoft.com/office/powerpoint/2010/main" val="130585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Classification Application</a:t>
            </a:r>
          </a:p>
        </p:txBody>
      </p:sp>
      <p:sp>
        <p:nvSpPr>
          <p:cNvPr id="4" name="Content Placeholder 2">
            <a:extLst>
              <a:ext uri="{FF2B5EF4-FFF2-40B4-BE49-F238E27FC236}">
                <a16:creationId xmlns:a16="http://schemas.microsoft.com/office/drawing/2014/main" id="{A10DD084-82D5-49DF-A80A-74EBCBCC0602}"/>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species of flours, plants based on specific characteristic of the flour or plant(</a:t>
            </a:r>
            <a:r>
              <a:rPr lang="en-US" sz="2400" dirty="0" err="1">
                <a:latin typeface="Calibri" panose="020F0502020204030204" pitchFamily="34" charset="0"/>
                <a:cs typeface="Calibri" panose="020F0502020204030204" pitchFamily="34" charset="0"/>
              </a:rPr>
              <a:t>eg</a:t>
            </a:r>
            <a:r>
              <a:rPr lang="en-US" sz="2400" dirty="0">
                <a:latin typeface="Calibri" panose="020F0502020204030204" pitchFamily="34" charset="0"/>
                <a:cs typeface="Calibri" panose="020F0502020204030204" pitchFamily="34" charset="0"/>
              </a:rPr>
              <a:t>: mushroom)</a:t>
            </a:r>
          </a:p>
          <a:p>
            <a:pPr marL="298347" indent="-285748">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Using a satellite image, we can predict whether an area is covered by a forest or agriculture fields</a:t>
            </a:r>
          </a:p>
          <a:p>
            <a:pPr marL="298347" indent="-285748">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 whether a project should be funded or not based on (cost, domain, etc. )</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4180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922FD27-A471-4D27-A18F-EB19605DC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314" y="2534793"/>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6. Unsupervised problem: Clustering</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Data within a cluster should be similar to other members of the cluster.</a:t>
            </a:r>
          </a:p>
        </p:txBody>
      </p:sp>
      <p:sp>
        <p:nvSpPr>
          <p:cNvPr id="15" name="Oval 14">
            <a:extLst>
              <a:ext uri="{FF2B5EF4-FFF2-40B4-BE49-F238E27FC236}">
                <a16:creationId xmlns:a16="http://schemas.microsoft.com/office/drawing/2014/main" id="{36FFE5FF-39C3-4293-BA3A-DD9DDB10420C}"/>
              </a:ext>
            </a:extLst>
          </p:cNvPr>
          <p:cNvSpPr/>
          <p:nvPr/>
        </p:nvSpPr>
        <p:spPr>
          <a:xfrm>
            <a:off x="7577139" y="2717905"/>
            <a:ext cx="1710267"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6" name="Oval 15">
            <a:extLst>
              <a:ext uri="{FF2B5EF4-FFF2-40B4-BE49-F238E27FC236}">
                <a16:creationId xmlns:a16="http://schemas.microsoft.com/office/drawing/2014/main" id="{F6482CDD-9843-4B8C-B4FB-60236EA0A048}"/>
              </a:ext>
            </a:extLst>
          </p:cNvPr>
          <p:cNvSpPr/>
          <p:nvPr/>
        </p:nvSpPr>
        <p:spPr>
          <a:xfrm>
            <a:off x="9185804" y="2717905"/>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7" name="Oval 16">
            <a:extLst>
              <a:ext uri="{FF2B5EF4-FFF2-40B4-BE49-F238E27FC236}">
                <a16:creationId xmlns:a16="http://schemas.microsoft.com/office/drawing/2014/main" id="{A485E538-C5C2-4AD1-9071-EC51F4322D0F}"/>
              </a:ext>
            </a:extLst>
          </p:cNvPr>
          <p:cNvSpPr/>
          <p:nvPr/>
        </p:nvSpPr>
        <p:spPr>
          <a:xfrm>
            <a:off x="8881001" y="3903240"/>
            <a:ext cx="1117604" cy="1286933"/>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8" name="Oval 17">
            <a:extLst>
              <a:ext uri="{FF2B5EF4-FFF2-40B4-BE49-F238E27FC236}">
                <a16:creationId xmlns:a16="http://schemas.microsoft.com/office/drawing/2014/main" id="{15E9D53C-52AB-48F9-9E3C-A6DD3EE1A2D5}"/>
              </a:ext>
            </a:extLst>
          </p:cNvPr>
          <p:cNvSpPr/>
          <p:nvPr/>
        </p:nvSpPr>
        <p:spPr>
          <a:xfrm>
            <a:off x="6222471" y="4055638"/>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9" name="Oval 18">
            <a:extLst>
              <a:ext uri="{FF2B5EF4-FFF2-40B4-BE49-F238E27FC236}">
                <a16:creationId xmlns:a16="http://schemas.microsoft.com/office/drawing/2014/main" id="{DE0149EF-48A9-428F-811A-C96F06EDE377}"/>
              </a:ext>
            </a:extLst>
          </p:cNvPr>
          <p:cNvSpPr/>
          <p:nvPr/>
        </p:nvSpPr>
        <p:spPr>
          <a:xfrm rot="20445610">
            <a:off x="8121361" y="4408541"/>
            <a:ext cx="1137460"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pic>
        <p:nvPicPr>
          <p:cNvPr id="12" name="Picture 11">
            <a:extLst>
              <a:ext uri="{FF2B5EF4-FFF2-40B4-BE49-F238E27FC236}">
                <a16:creationId xmlns:a16="http://schemas.microsoft.com/office/drawing/2014/main" id="{238623CE-E0F5-49BF-8871-15592F92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624706"/>
            <a:ext cx="4869602" cy="3894157"/>
          </a:xfrm>
          <a:prstGeom prst="rect">
            <a:avLst/>
          </a:prstGeom>
        </p:spPr>
      </p:pic>
      <p:cxnSp>
        <p:nvCxnSpPr>
          <p:cNvPr id="20" name="Straight Arrow Connector 19">
            <a:extLst>
              <a:ext uri="{FF2B5EF4-FFF2-40B4-BE49-F238E27FC236}">
                <a16:creationId xmlns:a16="http://schemas.microsoft.com/office/drawing/2014/main" id="{4558B0ED-B776-48B5-A2FA-CA91CE2DCCDF}"/>
              </a:ext>
            </a:extLst>
          </p:cNvPr>
          <p:cNvCxnSpPr>
            <a:cxnSpLocks/>
          </p:cNvCxnSpPr>
          <p:nvPr/>
        </p:nvCxnSpPr>
        <p:spPr>
          <a:xfrm>
            <a:off x="6171551" y="6368951"/>
            <a:ext cx="5301050"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1" name="Straight Arrow Connector 20">
            <a:extLst>
              <a:ext uri="{FF2B5EF4-FFF2-40B4-BE49-F238E27FC236}">
                <a16:creationId xmlns:a16="http://schemas.microsoft.com/office/drawing/2014/main" id="{3D1C8545-98E0-4D93-9873-0D1BBEF76531}"/>
              </a:ext>
            </a:extLst>
          </p:cNvPr>
          <p:cNvCxnSpPr>
            <a:cxnSpLocks/>
          </p:cNvCxnSpPr>
          <p:nvPr/>
        </p:nvCxnSpPr>
        <p:spPr>
          <a:xfrm flipV="1">
            <a:off x="6171551" y="2684705"/>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0524B884-7A32-4D6F-964F-94B2D4ADDF59}"/>
              </a:ext>
            </a:extLst>
          </p:cNvPr>
          <p:cNvCxnSpPr>
            <a:cxnSpLocks/>
          </p:cNvCxnSpPr>
          <p:nvPr/>
        </p:nvCxnSpPr>
        <p:spPr>
          <a:xfrm>
            <a:off x="876087" y="6333259"/>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4" name="Straight Arrow Connector 23">
            <a:extLst>
              <a:ext uri="{FF2B5EF4-FFF2-40B4-BE49-F238E27FC236}">
                <a16:creationId xmlns:a16="http://schemas.microsoft.com/office/drawing/2014/main" id="{B8AF5C4A-D886-4D4B-9A06-C55C1AF5198E}"/>
              </a:ext>
            </a:extLst>
          </p:cNvPr>
          <p:cNvCxnSpPr>
            <a:cxnSpLocks/>
          </p:cNvCxnSpPr>
          <p:nvPr/>
        </p:nvCxnSpPr>
        <p:spPr>
          <a:xfrm flipV="1">
            <a:off x="876087" y="2649013"/>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8" name="Rectangle 7" descr="X feature">
            <a:extLst>
              <a:ext uri="{FF2B5EF4-FFF2-40B4-BE49-F238E27FC236}">
                <a16:creationId xmlns:a16="http://schemas.microsoft.com/office/drawing/2014/main" id="{DFBA461A-A4AE-471E-952C-4EF2A28A98C5}"/>
              </a:ext>
              <a:ext uri="{C183D7F6-B498-43B3-948B-1728B52AA6E4}">
                <adec:decorative xmlns:adec="http://schemas.microsoft.com/office/drawing/2017/decorative" val="0"/>
              </a:ext>
            </a:extLst>
          </p:cNvPr>
          <p:cNvSpPr/>
          <p:nvPr/>
        </p:nvSpPr>
        <p:spPr>
          <a:xfrm rot="5400000">
            <a:off x="3085009"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5" name="Rectangle 24" descr="X feature">
            <a:extLst>
              <a:ext uri="{FF2B5EF4-FFF2-40B4-BE49-F238E27FC236}">
                <a16:creationId xmlns:a16="http://schemas.microsoft.com/office/drawing/2014/main" id="{844866DA-DBA5-4565-A99F-C2E70773C833}"/>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6" name="Rectangle 25" descr="X feature">
            <a:extLst>
              <a:ext uri="{FF2B5EF4-FFF2-40B4-BE49-F238E27FC236}">
                <a16:creationId xmlns:a16="http://schemas.microsoft.com/office/drawing/2014/main" id="{2D7405E4-A1CA-4EEC-8C4F-2D04E6922E5D}"/>
              </a:ext>
              <a:ext uri="{C183D7F6-B498-43B3-948B-1728B52AA6E4}">
                <adec:decorative xmlns:adec="http://schemas.microsoft.com/office/drawing/2017/decorative" val="0"/>
              </a:ext>
            </a:extLst>
          </p:cNvPr>
          <p:cNvSpPr/>
          <p:nvPr/>
        </p:nvSpPr>
        <p:spPr>
          <a:xfrm rot="5400000">
            <a:off x="8982610"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Tree>
    <p:extLst>
      <p:ext uri="{BB962C8B-B14F-4D97-AF65-F5344CB8AC3E}">
        <p14:creationId xmlns:p14="http://schemas.microsoft.com/office/powerpoint/2010/main" val="106708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 0. Content</a:t>
            </a:r>
          </a:p>
        </p:txBody>
      </p:sp>
      <p:sp>
        <p:nvSpPr>
          <p:cNvPr id="17" name="Subtitle 16"/>
          <p:cNvSpPr>
            <a:spLocks noGrp="1"/>
          </p:cNvSpPr>
          <p:nvPr>
            <p:ph type="subTitle" idx="13"/>
          </p:nvPr>
        </p:nvSpPr>
        <p:spPr>
          <a:xfrm>
            <a:off x="719402" y="1241818"/>
            <a:ext cx="10800884" cy="567211"/>
          </a:xfrm>
        </p:spPr>
        <p:txBody>
          <a:bodyPr/>
          <a:lstStyle/>
          <a:p>
            <a:r>
              <a:rPr lang="en-US" sz="3200" dirty="0"/>
              <a:t> </a:t>
            </a:r>
            <a:endParaRPr lang="en-US" sz="3200" dirty="0">
              <a:solidFill>
                <a:schemeClr val="tx1"/>
              </a:solidFill>
              <a:latin typeface="Calibri" panose="020F0502020204030204" pitchFamily="34" charset="0"/>
              <a:cs typeface="Calibri" panose="020F0502020204030204" pitchFamily="34" charset="0"/>
            </a:endParaRPr>
          </a:p>
        </p:txBody>
      </p:sp>
      <p:sp>
        <p:nvSpPr>
          <p:cNvPr id="15" name="Content Placeholder 14"/>
          <p:cNvSpPr>
            <a:spLocks noGrp="1"/>
          </p:cNvSpPr>
          <p:nvPr>
            <p:ph idx="4294967295"/>
          </p:nvPr>
        </p:nvSpPr>
        <p:spPr>
          <a:xfrm>
            <a:off x="719402" y="1903925"/>
            <a:ext cx="10956507" cy="4645026"/>
          </a:xfrm>
        </p:spPr>
        <p:txBody>
          <a:bodyPr/>
          <a:lstStyle/>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Definition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When to Use Machine Learning</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Type of Learning: Supervised VS Unsupervised</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Supervised problem: Regression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Supervised problem: Classification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Unsupervised problem: Clustering</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Model Assessment and Validation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Data Analytics and Machine Learning Process</a:t>
            </a:r>
          </a:p>
          <a:p>
            <a:pPr marL="514344" indent="-514344">
              <a:buClrTx/>
              <a:buFont typeface="+mj-lt"/>
              <a:buAutoNum type="arabicPeriod"/>
            </a:pPr>
            <a:endParaRPr lang="en-GB" sz="28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56370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161"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389034"/>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How do we assign members in clusters? An example for </a:t>
            </a:r>
            <a:r>
              <a:rPr lang="en-US" sz="2800" dirty="0" err="1">
                <a:latin typeface="Calibri" panose="020F0502020204030204" pitchFamily="34" charset="0"/>
                <a:cs typeface="Calibri" panose="020F0502020204030204" pitchFamily="34" charset="0"/>
              </a:rPr>
              <a:t>Kmean</a:t>
            </a:r>
            <a:r>
              <a:rPr lang="en-US" sz="2800" dirty="0">
                <a:latin typeface="Calibri" panose="020F0502020204030204" pitchFamily="34" charset="0"/>
                <a:cs typeface="Calibri" panose="020F0502020204030204" pitchFamily="34" charset="0"/>
              </a:rPr>
              <a:t> algorithm</a:t>
            </a:r>
          </a:p>
        </p:txBody>
      </p:sp>
      <p:sp>
        <p:nvSpPr>
          <p:cNvPr id="20" name="Oval 19">
            <a:extLst>
              <a:ext uri="{FF2B5EF4-FFF2-40B4-BE49-F238E27FC236}">
                <a16:creationId xmlns:a16="http://schemas.microsoft.com/office/drawing/2014/main" id="{B9F75C80-60B0-413F-9E04-AC3E83041780}"/>
              </a:ext>
            </a:extLst>
          </p:cNvPr>
          <p:cNvSpPr/>
          <p:nvPr/>
        </p:nvSpPr>
        <p:spPr>
          <a:xfrm>
            <a:off x="7579002" y="289889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084B16-4771-40A6-9FA2-7A9E156DA1F9}"/>
              </a:ext>
            </a:extLst>
          </p:cNvPr>
          <p:cNvSpPr/>
          <p:nvPr/>
        </p:nvSpPr>
        <p:spPr>
          <a:xfrm>
            <a:off x="8245752" y="4353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19A1EF-E112-4B34-9C65-14D46D280D90}"/>
              </a:ext>
            </a:extLst>
          </p:cNvPr>
          <p:cNvSpPr/>
          <p:nvPr/>
        </p:nvSpPr>
        <p:spPr>
          <a:xfrm>
            <a:off x="7718702" y="5242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E4C81-2675-4933-BDF6-F73AF6858309}"/>
              </a:ext>
            </a:extLst>
          </p:cNvPr>
          <p:cNvSpPr/>
          <p:nvPr/>
        </p:nvSpPr>
        <p:spPr>
          <a:xfrm>
            <a:off x="8706745" y="5775562"/>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07320C-92C1-42F1-B10C-012B7CCD33C1}"/>
              </a:ext>
            </a:extLst>
          </p:cNvPr>
          <p:cNvSpPr/>
          <p:nvPr/>
        </p:nvSpPr>
        <p:spPr>
          <a:xfrm>
            <a:off x="9515943" y="5175572"/>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26BAEF5-DEFF-413E-A186-F80B449EE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589014"/>
            <a:ext cx="4869602" cy="3894157"/>
          </a:xfrm>
          <a:prstGeom prst="rect">
            <a:avLst/>
          </a:prstGeom>
        </p:spPr>
      </p:pic>
      <p:cxnSp>
        <p:nvCxnSpPr>
          <p:cNvPr id="28" name="Straight Arrow Connector 27">
            <a:extLst>
              <a:ext uri="{FF2B5EF4-FFF2-40B4-BE49-F238E27FC236}">
                <a16:creationId xmlns:a16="http://schemas.microsoft.com/office/drawing/2014/main" id="{8F321DB0-2DF1-4D53-A624-9ACEBC5570EB}"/>
              </a:ext>
            </a:extLst>
          </p:cNvPr>
          <p:cNvCxnSpPr>
            <a:cxnSpLocks/>
          </p:cNvCxnSpPr>
          <p:nvPr/>
        </p:nvCxnSpPr>
        <p:spPr>
          <a:xfrm>
            <a:off x="876087" y="6297567"/>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9" name="Straight Arrow Connector 28">
            <a:extLst>
              <a:ext uri="{FF2B5EF4-FFF2-40B4-BE49-F238E27FC236}">
                <a16:creationId xmlns:a16="http://schemas.microsoft.com/office/drawing/2014/main" id="{D5A5D185-0945-467E-ACEC-F8ABACA3B24D}"/>
              </a:ext>
            </a:extLst>
          </p:cNvPr>
          <p:cNvCxnSpPr>
            <a:cxnSpLocks/>
          </p:cNvCxnSpPr>
          <p:nvPr/>
        </p:nvCxnSpPr>
        <p:spPr>
          <a:xfrm flipV="1">
            <a:off x="876087" y="2613321"/>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0" name="Rectangle 29" descr="X feature">
            <a:extLst>
              <a:ext uri="{FF2B5EF4-FFF2-40B4-BE49-F238E27FC236}">
                <a16:creationId xmlns:a16="http://schemas.microsoft.com/office/drawing/2014/main" id="{EE2052A7-7EFA-47B8-8A9C-302CF7A77F3C}"/>
              </a:ext>
              <a:ext uri="{C183D7F6-B498-43B3-948B-1728B52AA6E4}">
                <adec:decorative xmlns:adec="http://schemas.microsoft.com/office/drawing/2017/decorative" val="0"/>
              </a:ext>
            </a:extLst>
          </p:cNvPr>
          <p:cNvSpPr/>
          <p:nvPr/>
        </p:nvSpPr>
        <p:spPr>
          <a:xfrm rot="5400000">
            <a:off x="3085009" y="5876464"/>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1" name="Rectangle 30" descr="X feature">
            <a:extLst>
              <a:ext uri="{FF2B5EF4-FFF2-40B4-BE49-F238E27FC236}">
                <a16:creationId xmlns:a16="http://schemas.microsoft.com/office/drawing/2014/main" id="{723054FB-7389-47B4-9AD0-7487B277F6B7}"/>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cxnSp>
        <p:nvCxnSpPr>
          <p:cNvPr id="32" name="Straight Arrow Connector 31">
            <a:extLst>
              <a:ext uri="{FF2B5EF4-FFF2-40B4-BE49-F238E27FC236}">
                <a16:creationId xmlns:a16="http://schemas.microsoft.com/office/drawing/2014/main" id="{BD20B996-D04A-4FD5-97C8-8DD25DFE7968}"/>
              </a:ext>
            </a:extLst>
          </p:cNvPr>
          <p:cNvCxnSpPr>
            <a:cxnSpLocks/>
          </p:cNvCxnSpPr>
          <p:nvPr/>
        </p:nvCxnSpPr>
        <p:spPr>
          <a:xfrm>
            <a:off x="6142394" y="6286865"/>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FC78C364-472D-4E38-ACEE-4BCC22CE4CC2}"/>
              </a:ext>
            </a:extLst>
          </p:cNvPr>
          <p:cNvCxnSpPr>
            <a:cxnSpLocks/>
          </p:cNvCxnSpPr>
          <p:nvPr/>
        </p:nvCxnSpPr>
        <p:spPr>
          <a:xfrm flipV="1">
            <a:off x="6142394" y="2602619"/>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4" name="Rectangle 33" descr="X feature">
            <a:extLst>
              <a:ext uri="{FF2B5EF4-FFF2-40B4-BE49-F238E27FC236}">
                <a16:creationId xmlns:a16="http://schemas.microsoft.com/office/drawing/2014/main" id="{7C7958CB-3AFB-42AF-98C1-2E85AE57A624}"/>
              </a:ext>
              <a:ext uri="{C183D7F6-B498-43B3-948B-1728B52AA6E4}">
                <adec:decorative xmlns:adec="http://schemas.microsoft.com/office/drawing/2017/decorative" val="0"/>
              </a:ext>
            </a:extLst>
          </p:cNvPr>
          <p:cNvSpPr/>
          <p:nvPr/>
        </p:nvSpPr>
        <p:spPr>
          <a:xfrm rot="5400000">
            <a:off x="8351316" y="5865762"/>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5" name="Rectangle 34" descr="X feature">
            <a:extLst>
              <a:ext uri="{FF2B5EF4-FFF2-40B4-BE49-F238E27FC236}">
                <a16:creationId xmlns:a16="http://schemas.microsoft.com/office/drawing/2014/main" id="{29895495-A834-4A5A-AD1C-DCAF35EAEC04}"/>
              </a:ext>
              <a:ext uri="{C183D7F6-B498-43B3-948B-1728B52AA6E4}">
                <adec:decorative xmlns:adec="http://schemas.microsoft.com/office/drawing/2017/decorative" val="0"/>
              </a:ext>
            </a:extLst>
          </p:cNvPr>
          <p:cNvSpPr/>
          <p:nvPr/>
        </p:nvSpPr>
        <p:spPr>
          <a:xfrm>
            <a:off x="5736006" y="3630698"/>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Tree>
    <p:extLst>
      <p:ext uri="{BB962C8B-B14F-4D97-AF65-F5344CB8AC3E}">
        <p14:creationId xmlns:p14="http://schemas.microsoft.com/office/powerpoint/2010/main" val="50027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8B599F2D-3577-48DA-BEB7-D0C63421B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782" y="2401866"/>
            <a:ext cx="4869602" cy="3894157"/>
          </a:xfrm>
          <a:prstGeom prst="rect">
            <a:avLst/>
          </a:prstGeom>
        </p:spPr>
      </p:pic>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083"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Data within a cluster should be similar to other members of the cluster.</a:t>
            </a:r>
          </a:p>
        </p:txBody>
      </p:sp>
      <p:sp>
        <p:nvSpPr>
          <p:cNvPr id="20" name="Oval 19">
            <a:extLst>
              <a:ext uri="{FF2B5EF4-FFF2-40B4-BE49-F238E27FC236}">
                <a16:creationId xmlns:a16="http://schemas.microsoft.com/office/drawing/2014/main" id="{B9F75C80-60B0-413F-9E04-AC3E83041780}"/>
              </a:ext>
            </a:extLst>
          </p:cNvPr>
          <p:cNvSpPr/>
          <p:nvPr/>
        </p:nvSpPr>
        <p:spPr>
          <a:xfrm>
            <a:off x="2794924" y="289889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084B16-4771-40A6-9FA2-7A9E156DA1F9}"/>
              </a:ext>
            </a:extLst>
          </p:cNvPr>
          <p:cNvSpPr/>
          <p:nvPr/>
        </p:nvSpPr>
        <p:spPr>
          <a:xfrm>
            <a:off x="3461674" y="4353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19A1EF-E112-4B34-9C65-14D46D280D90}"/>
              </a:ext>
            </a:extLst>
          </p:cNvPr>
          <p:cNvSpPr/>
          <p:nvPr/>
        </p:nvSpPr>
        <p:spPr>
          <a:xfrm>
            <a:off x="2934624" y="5242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E4C81-2675-4933-BDF6-F73AF6858309}"/>
              </a:ext>
            </a:extLst>
          </p:cNvPr>
          <p:cNvSpPr/>
          <p:nvPr/>
        </p:nvSpPr>
        <p:spPr>
          <a:xfrm>
            <a:off x="3677574" y="55976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07320C-92C1-42F1-B10C-012B7CCD33C1}"/>
              </a:ext>
            </a:extLst>
          </p:cNvPr>
          <p:cNvSpPr/>
          <p:nvPr/>
        </p:nvSpPr>
        <p:spPr>
          <a:xfrm>
            <a:off x="4490374" y="49753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8B04202-C9F3-4374-B5E4-F91432249D30}"/>
              </a:ext>
            </a:extLst>
          </p:cNvPr>
          <p:cNvCxnSpPr/>
          <p:nvPr/>
        </p:nvCxnSpPr>
        <p:spPr>
          <a:xfrm rot="10800000">
            <a:off x="876088" y="4025900"/>
            <a:ext cx="2806700" cy="711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50DFF89-42AE-4A4B-B619-BD808020DE1D}"/>
              </a:ext>
            </a:extLst>
          </p:cNvPr>
          <p:cNvCxnSpPr/>
          <p:nvPr/>
        </p:nvCxnSpPr>
        <p:spPr>
          <a:xfrm rot="10800000">
            <a:off x="1130300" y="3314700"/>
            <a:ext cx="284480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2D82068-7A96-4D24-930D-6B9A2ACC70EC}"/>
              </a:ext>
            </a:extLst>
          </p:cNvPr>
          <p:cNvCxnSpPr>
            <a:cxnSpLocks/>
          </p:cNvCxnSpPr>
          <p:nvPr/>
        </p:nvCxnSpPr>
        <p:spPr>
          <a:xfrm flipV="1">
            <a:off x="3975100" y="2289019"/>
            <a:ext cx="1880904" cy="11272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AD8B0D2-73D9-4A81-B22E-5AF3AC7C4D9E}"/>
              </a:ext>
            </a:extLst>
          </p:cNvPr>
          <p:cNvCxnSpPr/>
          <p:nvPr/>
        </p:nvCxnSpPr>
        <p:spPr>
          <a:xfrm rot="16200000" flipV="1">
            <a:off x="3429000" y="4000500"/>
            <a:ext cx="1371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15FAE60-60E2-4D59-B6BB-FA09C529C12B}"/>
              </a:ext>
            </a:extLst>
          </p:cNvPr>
          <p:cNvCxnSpPr/>
          <p:nvPr/>
        </p:nvCxnSpPr>
        <p:spPr>
          <a:xfrm rot="16200000" flipV="1">
            <a:off x="4146550" y="4895850"/>
            <a:ext cx="1028700" cy="838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270B0C2-7641-44E0-A5D5-69ED9A082D13}"/>
              </a:ext>
            </a:extLst>
          </p:cNvPr>
          <p:cNvCxnSpPr/>
          <p:nvPr/>
        </p:nvCxnSpPr>
        <p:spPr>
          <a:xfrm rot="5400000" flipH="1" flipV="1">
            <a:off x="2800138" y="5073650"/>
            <a:ext cx="1219200" cy="5715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80E856-F59C-4A70-954B-3488DD26396C}"/>
              </a:ext>
            </a:extLst>
          </p:cNvPr>
          <p:cNvCxnSpPr/>
          <p:nvPr/>
        </p:nvCxnSpPr>
        <p:spPr>
          <a:xfrm>
            <a:off x="3753431" y="4762500"/>
            <a:ext cx="4826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165F53B-6CD0-4DC4-97CF-200B7C1B679E}"/>
              </a:ext>
            </a:extLst>
          </p:cNvPr>
          <p:cNvSpPr/>
          <p:nvPr/>
        </p:nvSpPr>
        <p:spPr>
          <a:xfrm>
            <a:off x="8642004" y="3189004"/>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AEA3E87-62D0-429B-92EB-C34ECCB6C50B}"/>
              </a:ext>
            </a:extLst>
          </p:cNvPr>
          <p:cNvSpPr/>
          <p:nvPr/>
        </p:nvSpPr>
        <p:spPr>
          <a:xfrm>
            <a:off x="7415978" y="4868976"/>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2BBF9DB-6586-4121-B8AB-EADF14893B59}"/>
              </a:ext>
            </a:extLst>
          </p:cNvPr>
          <p:cNvSpPr/>
          <p:nvPr/>
        </p:nvSpPr>
        <p:spPr>
          <a:xfrm>
            <a:off x="8773928" y="5123251"/>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D44E28B-E14A-4161-8C3B-7B50E11A3B8B}"/>
              </a:ext>
            </a:extLst>
          </p:cNvPr>
          <p:cNvSpPr/>
          <p:nvPr/>
        </p:nvSpPr>
        <p:spPr>
          <a:xfrm>
            <a:off x="9575942" y="4748978"/>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E753A0FF-FA9B-452E-8054-2396F9D42CE2}"/>
              </a:ext>
            </a:extLst>
          </p:cNvPr>
          <p:cNvCxnSpPr>
            <a:cxnSpLocks/>
          </p:cNvCxnSpPr>
          <p:nvPr/>
        </p:nvCxnSpPr>
        <p:spPr>
          <a:xfrm>
            <a:off x="8676667" y="5317347"/>
            <a:ext cx="408281" cy="47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56B51A44-A6A6-4D34-B021-B5F5741A8951}"/>
              </a:ext>
            </a:extLst>
          </p:cNvPr>
          <p:cNvSpPr/>
          <p:nvPr/>
        </p:nvSpPr>
        <p:spPr>
          <a:xfrm>
            <a:off x="10273903" y="3548998"/>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27">
            <a:extLst>
              <a:ext uri="{FF2B5EF4-FFF2-40B4-BE49-F238E27FC236}">
                <a16:creationId xmlns:a16="http://schemas.microsoft.com/office/drawing/2014/main" id="{8D5F83C6-8F86-4057-B104-4EEBB4877740}"/>
              </a:ext>
            </a:extLst>
          </p:cNvPr>
          <p:cNvSpPr/>
          <p:nvPr/>
        </p:nvSpPr>
        <p:spPr>
          <a:xfrm rot="17748265" flipH="1">
            <a:off x="2538546" y="5047971"/>
            <a:ext cx="246534" cy="51559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30">
            <a:extLst>
              <a:ext uri="{FF2B5EF4-FFF2-40B4-BE49-F238E27FC236}">
                <a16:creationId xmlns:a16="http://schemas.microsoft.com/office/drawing/2014/main" id="{F529EC4C-EF92-4FC5-8085-B328973B4D47}"/>
              </a:ext>
            </a:extLst>
          </p:cNvPr>
          <p:cNvSpPr/>
          <p:nvPr/>
        </p:nvSpPr>
        <p:spPr>
          <a:xfrm rot="7323524" flipH="1">
            <a:off x="3096150" y="2596989"/>
            <a:ext cx="288192" cy="650882"/>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7" name="Freeform 30">
            <a:extLst>
              <a:ext uri="{FF2B5EF4-FFF2-40B4-BE49-F238E27FC236}">
                <a16:creationId xmlns:a16="http://schemas.microsoft.com/office/drawing/2014/main" id="{FACCD978-827D-499F-9E02-374E075BF9DB}"/>
              </a:ext>
            </a:extLst>
          </p:cNvPr>
          <p:cNvSpPr/>
          <p:nvPr/>
        </p:nvSpPr>
        <p:spPr>
          <a:xfrm rot="4097625" flipH="1">
            <a:off x="3821456" y="3357365"/>
            <a:ext cx="420256" cy="1121344"/>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8" name="Freeform 27">
            <a:extLst>
              <a:ext uri="{FF2B5EF4-FFF2-40B4-BE49-F238E27FC236}">
                <a16:creationId xmlns:a16="http://schemas.microsoft.com/office/drawing/2014/main" id="{DBEFF009-0795-4031-85A8-D4473A02855F}"/>
              </a:ext>
            </a:extLst>
          </p:cNvPr>
          <p:cNvSpPr/>
          <p:nvPr/>
        </p:nvSpPr>
        <p:spPr>
          <a:xfrm rot="18967168">
            <a:off x="3654114" y="5026352"/>
            <a:ext cx="376147" cy="57211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27">
            <a:extLst>
              <a:ext uri="{FF2B5EF4-FFF2-40B4-BE49-F238E27FC236}">
                <a16:creationId xmlns:a16="http://schemas.microsoft.com/office/drawing/2014/main" id="{CD8A98D8-A9F6-433A-8248-989325048D2C}"/>
              </a:ext>
            </a:extLst>
          </p:cNvPr>
          <p:cNvSpPr/>
          <p:nvPr/>
        </p:nvSpPr>
        <p:spPr>
          <a:xfrm rot="18967168">
            <a:off x="4418435" y="4530419"/>
            <a:ext cx="173955" cy="547865"/>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4798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Clustering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68514" y="1629032"/>
            <a:ext cx="10747396" cy="4388380"/>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Applications include:</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Automatically grouping documents/webpages into topics</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countries into development categories</a:t>
            </a:r>
          </a:p>
          <a:p>
            <a:pPr marL="12601">
              <a:buClrTx/>
            </a:pPr>
            <a:r>
              <a:rPr lang="en-US" sz="2400" dirty="0">
                <a:latin typeface="Calibri" panose="020F0502020204030204" pitchFamily="34" charset="0"/>
                <a:cs typeface="Calibri" panose="020F0502020204030204" pitchFamily="34" charset="0"/>
              </a:rPr>
              <a:t> </a:t>
            </a: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customers into those with similar purchase behavior</a:t>
            </a: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9994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Why is it important to assess model accuracy?</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7. Model Assessment and Validation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40"/>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No method dominates all others over all possible data sets</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On a particular data set, one specific method may work best, but some other method may work better on a similar but different data set.</a:t>
            </a:r>
            <a:r>
              <a:rPr lang="en-US" sz="2400" dirty="0">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Hence it is important to decide for any given set of data which method produces the best results</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9837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regression algorithm</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39"/>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To assess the quality of fit of a regression model, we need some way to measure how well its predictions match the observed data</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 the regression setting, the most commonly-used measure is the </a:t>
            </a:r>
            <a:r>
              <a:rPr lang="en-US" sz="2400" dirty="0">
                <a:solidFill>
                  <a:srgbClr val="C00000"/>
                </a:solidFill>
                <a:latin typeface="Calibri" panose="020F0502020204030204" pitchFamily="34" charset="0"/>
                <a:cs typeface="Calibri" panose="020F0502020204030204" pitchFamily="34" charset="0"/>
              </a:rPr>
              <a:t>mean squared error (MSE) </a:t>
            </a:r>
            <a:br>
              <a:rPr lang="en-US" sz="2400" dirty="0">
                <a:solidFill>
                  <a:srgbClr val="C00000"/>
                </a:solidFill>
                <a:latin typeface="Calibri" panose="020F0502020204030204" pitchFamily="34" charset="0"/>
                <a:cs typeface="Calibri" panose="020F0502020204030204" pitchFamily="34" charset="0"/>
              </a:rPr>
            </a:br>
            <a:endParaRPr lang="en-US" sz="2400" dirty="0">
              <a:solidFill>
                <a:srgbClr val="C00000"/>
              </a:solidFill>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A8F6CCA-581F-4AE3-947E-DC0AC40F41DE}"/>
              </a:ext>
            </a:extLst>
          </p:cNvPr>
          <p:cNvPicPr>
            <a:picLocks noChangeAspect="1"/>
          </p:cNvPicPr>
          <p:nvPr/>
        </p:nvPicPr>
        <p:blipFill>
          <a:blip r:embed="rId3"/>
          <a:stretch>
            <a:fillRect/>
          </a:stretch>
        </p:blipFill>
        <p:spPr>
          <a:xfrm>
            <a:off x="5433377" y="4671632"/>
            <a:ext cx="5162551" cy="1457324"/>
          </a:xfrm>
          <a:prstGeom prst="rect">
            <a:avLst/>
          </a:prstGeom>
        </p:spPr>
      </p:pic>
    </p:spTree>
    <p:extLst>
      <p:ext uri="{BB962C8B-B14F-4D97-AF65-F5344CB8AC3E}">
        <p14:creationId xmlns:p14="http://schemas.microsoft.com/office/powerpoint/2010/main" val="1148008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classification algorithm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400" y="2529014"/>
            <a:ext cx="10573204" cy="2677656"/>
          </a:xfrm>
          <a:prstGeom prst="rect">
            <a:avLst/>
          </a:prstGeom>
          <a:noFill/>
        </p:spPr>
        <p:txBody>
          <a:bodyPr wrap="square">
            <a:spAutoFit/>
          </a:bodyPr>
          <a:lstStyle/>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The most common approach for quantifying the accuracy of our estimate </a:t>
            </a:r>
            <a:r>
              <a:rPr lang="en-US" sz="2400" dirty="0">
                <a:solidFill>
                  <a:srgbClr val="C00000"/>
                </a:solidFill>
                <a:latin typeface="Calibri" panose="020F0502020204030204" pitchFamily="34" charset="0"/>
                <a:cs typeface="Calibri" panose="020F0502020204030204" pitchFamily="34" charset="0"/>
              </a:rPr>
              <a:t>f’ </a:t>
            </a:r>
            <a:r>
              <a:rPr lang="en-US" sz="2400" dirty="0">
                <a:solidFill>
                  <a:srgbClr val="000000"/>
                </a:solidFill>
                <a:latin typeface="Calibri" panose="020F0502020204030204" pitchFamily="34" charset="0"/>
                <a:cs typeface="Calibri" panose="020F0502020204030204" pitchFamily="34" charset="0"/>
              </a:rPr>
              <a:t>is the error rate, the proportion of mistakes that are made if we apply our estimate </a:t>
            </a:r>
            <a:r>
              <a:rPr lang="en-US" sz="2400" dirty="0">
                <a:solidFill>
                  <a:srgbClr val="C00000"/>
                </a:solidFill>
                <a:latin typeface="Calibri" panose="020F0502020204030204" pitchFamily="34" charset="0"/>
                <a:cs typeface="Calibri" panose="020F0502020204030204" pitchFamily="34" charset="0"/>
              </a:rPr>
              <a:t>f’ </a:t>
            </a:r>
            <a:r>
              <a:rPr lang="en-US" sz="2400" dirty="0">
                <a:solidFill>
                  <a:srgbClr val="000000"/>
                </a:solidFill>
                <a:latin typeface="Calibri" panose="020F0502020204030204" pitchFamily="34" charset="0"/>
                <a:cs typeface="Calibri" panose="020F0502020204030204" pitchFamily="34" charset="0"/>
              </a:rPr>
              <a:t>to the training observations</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CE7E99D-F8D2-4CD6-96BE-F2FC72994CDE}"/>
              </a:ext>
            </a:extLst>
          </p:cNvPr>
          <p:cNvPicPr>
            <a:picLocks noChangeAspect="1"/>
          </p:cNvPicPr>
          <p:nvPr/>
        </p:nvPicPr>
        <p:blipFill>
          <a:blip r:embed="rId3"/>
          <a:stretch>
            <a:fillRect/>
          </a:stretch>
        </p:blipFill>
        <p:spPr>
          <a:xfrm>
            <a:off x="1176082" y="4088989"/>
            <a:ext cx="2771774" cy="1381125"/>
          </a:xfrm>
          <a:prstGeom prst="rect">
            <a:avLst/>
          </a:prstGeom>
        </p:spPr>
      </p:pic>
    </p:spTree>
    <p:extLst>
      <p:ext uri="{BB962C8B-B14F-4D97-AF65-F5344CB8AC3E}">
        <p14:creationId xmlns:p14="http://schemas.microsoft.com/office/powerpoint/2010/main" val="226951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Given imbalance or issues related to classification algorithm,</a:t>
            </a:r>
          </a:p>
          <a:p>
            <a:r>
              <a:rPr lang="en-US" sz="2800" dirty="0">
                <a:solidFill>
                  <a:schemeClr val="tx1"/>
                </a:solidFill>
                <a:latin typeface="Calibri" panose="020F0502020204030204" pitchFamily="34" charset="0"/>
                <a:cs typeface="Calibri" panose="020F0502020204030204" pitchFamily="34" charset="0"/>
              </a:rPr>
              <a:t> Two other methods are widely used :</a:t>
            </a:r>
          </a:p>
          <a:p>
            <a:endParaRPr lang="en-US" sz="2800" dirty="0">
              <a:solidFill>
                <a:schemeClr val="tx1"/>
              </a:solidFill>
              <a:latin typeface="Calibri" panose="020F0502020204030204" pitchFamily="34" charset="0"/>
              <a:cs typeface="Calibri" panose="020F0502020204030204" pitchFamily="34" charset="0"/>
            </a:endParaRPr>
          </a:p>
          <a:p>
            <a:r>
              <a:rPr lang="en-US" sz="2800" dirty="0">
                <a:solidFill>
                  <a:schemeClr val="tx1"/>
                </a:solidFill>
                <a:latin typeface="Calibri" panose="020F0502020204030204" pitchFamily="34" charset="0"/>
                <a:cs typeface="Calibri" panose="020F0502020204030204" pitchFamily="34" charset="0"/>
              </a:rPr>
              <a:t>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400" y="2529014"/>
            <a:ext cx="10573204" cy="3785652"/>
          </a:xfrm>
          <a:prstGeom prst="rect">
            <a:avLst/>
          </a:prstGeom>
          <a:noFill/>
        </p:spPr>
        <p:txBody>
          <a:bodyPr wrap="square">
            <a:spAutoFit/>
          </a:bodyPr>
          <a:lstStyle/>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b="0" i="0" dirty="0">
                <a:effectLst/>
                <a:latin typeface="Calibri" panose="020F0502020204030204" pitchFamily="34" charset="0"/>
                <a:cs typeface="Calibri" panose="020F0502020204030204" pitchFamily="34" charset="0"/>
              </a:rPr>
              <a:t>True positive rate (TPR)</a:t>
            </a:r>
          </a:p>
          <a:p>
            <a:r>
              <a:rPr lang="en-US" sz="2400" b="0" i="0" dirty="0">
                <a:effectLst/>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r>
              <a:rPr lang="en-US" sz="2400" b="0" i="0" dirty="0">
                <a:effectLst/>
                <a:latin typeface="Calibri" panose="020F0502020204030204" pitchFamily="34" charset="0"/>
                <a:cs typeface="Calibri" panose="020F0502020204030204" pitchFamily="34" charset="0"/>
              </a:rPr>
              <a:t> False positive rate (FPR)</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Produced by a confusion matrix</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BCC9E1A-22CC-440E-9210-5BEC3AA73DBA}"/>
              </a:ext>
            </a:extLst>
          </p:cNvPr>
          <p:cNvPicPr>
            <a:picLocks noChangeAspect="1"/>
          </p:cNvPicPr>
          <p:nvPr/>
        </p:nvPicPr>
        <p:blipFill>
          <a:blip r:embed="rId3"/>
          <a:stretch>
            <a:fillRect/>
          </a:stretch>
        </p:blipFill>
        <p:spPr>
          <a:xfrm>
            <a:off x="6299308" y="2829010"/>
            <a:ext cx="3476625" cy="1038225"/>
          </a:xfrm>
          <a:prstGeom prst="rect">
            <a:avLst/>
          </a:prstGeom>
        </p:spPr>
      </p:pic>
      <p:sp>
        <p:nvSpPr>
          <p:cNvPr id="9" name="TextBox 8">
            <a:extLst>
              <a:ext uri="{FF2B5EF4-FFF2-40B4-BE49-F238E27FC236}">
                <a16:creationId xmlns:a16="http://schemas.microsoft.com/office/drawing/2014/main" id="{4A5C5576-BBD3-4BDB-8906-F98D93F42929}"/>
              </a:ext>
            </a:extLst>
          </p:cNvPr>
          <p:cNvSpPr txBox="1"/>
          <p:nvPr/>
        </p:nvSpPr>
        <p:spPr>
          <a:xfrm>
            <a:off x="5736006" y="4268986"/>
            <a:ext cx="6362120" cy="1846659"/>
          </a:xfrm>
          <a:prstGeom prst="rect">
            <a:avLst/>
          </a:prstGeom>
          <a:noFill/>
        </p:spPr>
        <p:txBody>
          <a:bodyPr wrap="square">
            <a:spAutoFit/>
          </a:bodyPr>
          <a:lstStyle/>
          <a:p>
            <a:r>
              <a:rPr lang="en-US" sz="2400" b="0" i="0" dirty="0">
                <a:solidFill>
                  <a:srgbClr val="000000"/>
                </a:solidFill>
                <a:effectLst/>
                <a:latin typeface="Calibri" panose="020F0502020204030204" pitchFamily="34" charset="0"/>
                <a:cs typeface="Calibri" panose="020F0502020204030204" pitchFamily="34" charset="0"/>
              </a:rPr>
              <a:t>In the given confusion matrix, the true positive rate would then be 10/(10 + 1) = 0.91, and </a:t>
            </a:r>
          </a:p>
          <a:p>
            <a:endParaRPr lang="en-US" sz="2400" b="0" i="0" dirty="0">
              <a:solidFill>
                <a:srgbClr val="000000"/>
              </a:solidFill>
              <a:effectLst/>
              <a:latin typeface="Calibri" panose="020F0502020204030204" pitchFamily="34" charset="0"/>
              <a:cs typeface="Calibri" panose="020F0502020204030204" pitchFamily="34" charset="0"/>
            </a:endParaRPr>
          </a:p>
          <a:p>
            <a:r>
              <a:rPr lang="en-US" sz="2400" b="0" i="0" dirty="0">
                <a:solidFill>
                  <a:srgbClr val="000000"/>
                </a:solidFill>
                <a:effectLst/>
                <a:latin typeface="Calibri" panose="020F0502020204030204" pitchFamily="34" charset="0"/>
                <a:cs typeface="Calibri" panose="020F0502020204030204" pitchFamily="34" charset="0"/>
              </a:rPr>
              <a:t>the false positive rate would be 4/(4 + 35) =0.10</a:t>
            </a:r>
            <a:r>
              <a:rPr lang="en-US" sz="2400" dirty="0">
                <a:latin typeface="Calibri" panose="020F0502020204030204" pitchFamily="34" charset="0"/>
                <a:cs typeface="Calibri" panose="020F0502020204030204" pitchFamily="34" charset="0"/>
              </a:rPr>
              <a:t> </a:t>
            </a:r>
            <a:br>
              <a:rPr lang="en-US" dirty="0"/>
            </a:br>
            <a:endParaRPr lang="en-US" dirty="0"/>
          </a:p>
        </p:txBody>
      </p:sp>
    </p:spTree>
    <p:extLst>
      <p:ext uri="{BB962C8B-B14F-4D97-AF65-F5344CB8AC3E}">
        <p14:creationId xmlns:p14="http://schemas.microsoft.com/office/powerpoint/2010/main" val="1192450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Coss</a:t>
            </a:r>
            <a:r>
              <a:rPr lang="en-US" sz="2800" dirty="0">
                <a:solidFill>
                  <a:schemeClr val="tx1"/>
                </a:solidFill>
                <a:latin typeface="Calibri" panose="020F0502020204030204" pitchFamily="34" charset="0"/>
                <a:cs typeface="Calibri" panose="020F0502020204030204" pitchFamily="34" charset="0"/>
              </a:rPr>
              <a:t>-Validation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7" name="TextBox 6">
            <a:extLst>
              <a:ext uri="{FF2B5EF4-FFF2-40B4-BE49-F238E27FC236}">
                <a16:creationId xmlns:a16="http://schemas.microsoft.com/office/drawing/2014/main" id="{C0E90A29-48B8-4500-9E44-DD5D6F8819A8}"/>
              </a:ext>
            </a:extLst>
          </p:cNvPr>
          <p:cNvSpPr txBox="1"/>
          <p:nvPr/>
        </p:nvSpPr>
        <p:spPr>
          <a:xfrm>
            <a:off x="922707" y="2469016"/>
            <a:ext cx="9133227" cy="2677656"/>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C00000"/>
                </a:solidFill>
                <a:latin typeface="Calibri" panose="020F0502020204030204" pitchFamily="34" charset="0"/>
                <a:cs typeface="Calibri" panose="020F0502020204030204" pitchFamily="34" charset="0"/>
              </a:rPr>
              <a:t>Cross Validation </a:t>
            </a:r>
            <a:r>
              <a:rPr lang="en-US" sz="2800" dirty="0">
                <a:latin typeface="Calibri" panose="020F0502020204030204" pitchFamily="34" charset="0"/>
                <a:cs typeface="Calibri" panose="020F0502020204030204" pitchFamily="34" charset="0"/>
              </a:rPr>
              <a:t>(CV) is the most popular way to evaluate a machine learning algorithm on a dataset </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You will need a dataset, an algorithm, and an evaluation measure (as discussed above) for the quality of the result </a:t>
            </a:r>
          </a:p>
        </p:txBody>
      </p:sp>
    </p:spTree>
    <p:extLst>
      <p:ext uri="{BB962C8B-B14F-4D97-AF65-F5344CB8AC3E}">
        <p14:creationId xmlns:p14="http://schemas.microsoft.com/office/powerpoint/2010/main" val="134053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Coss</a:t>
            </a:r>
            <a:r>
              <a:rPr lang="en-US" sz="2800" dirty="0">
                <a:solidFill>
                  <a:schemeClr val="tx1"/>
                </a:solidFill>
                <a:latin typeface="Calibri" panose="020F0502020204030204" pitchFamily="34" charset="0"/>
                <a:cs typeface="Calibri" panose="020F0502020204030204" pitchFamily="34" charset="0"/>
              </a:rPr>
              <a:t>-Validation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cxnSp>
        <p:nvCxnSpPr>
          <p:cNvPr id="21" name="Straight Connector 20">
            <a:extLst>
              <a:ext uri="{FF2B5EF4-FFF2-40B4-BE49-F238E27FC236}">
                <a16:creationId xmlns:a16="http://schemas.microsoft.com/office/drawing/2014/main" id="{FFD8405B-1C5F-4393-B5BD-51BAF9F8C995}"/>
              </a:ext>
            </a:extLst>
          </p:cNvPr>
          <p:cNvCxnSpPr/>
          <p:nvPr/>
        </p:nvCxnSpPr>
        <p:spPr>
          <a:xfrm flipV="1">
            <a:off x="931333" y="2832941"/>
            <a:ext cx="9990667" cy="33867"/>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90C2360-86C0-4BCC-A167-6124AE0313BD}"/>
              </a:ext>
            </a:extLst>
          </p:cNvPr>
          <p:cNvCxnSpPr/>
          <p:nvPr/>
        </p:nvCxnSpPr>
        <p:spPr>
          <a:xfrm rot="5400000">
            <a:off x="677333" y="2816008"/>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81C87B5-978A-452A-8E8C-35DF5EF6349A}"/>
              </a:ext>
            </a:extLst>
          </p:cNvPr>
          <p:cNvCxnSpPr/>
          <p:nvPr/>
        </p:nvCxnSpPr>
        <p:spPr>
          <a:xfrm rot="5400000">
            <a:off x="10684933" y="2849875"/>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20DAB0F-C073-4C78-9C0C-A3BACCBD101B}"/>
              </a:ext>
            </a:extLst>
          </p:cNvPr>
          <p:cNvCxnSpPr/>
          <p:nvPr/>
        </p:nvCxnSpPr>
        <p:spPr>
          <a:xfrm rot="5400000">
            <a:off x="5554135"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43E79A-760E-4D11-9DF6-0BD9A5F92167}"/>
              </a:ext>
            </a:extLst>
          </p:cNvPr>
          <p:cNvCxnSpPr/>
          <p:nvPr/>
        </p:nvCxnSpPr>
        <p:spPr>
          <a:xfrm rot="5400000">
            <a:off x="1557873"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38A0E63-4332-4CC9-9B24-1FE9B9614E4E}"/>
              </a:ext>
            </a:extLst>
          </p:cNvPr>
          <p:cNvCxnSpPr/>
          <p:nvPr/>
        </p:nvCxnSpPr>
        <p:spPr>
          <a:xfrm rot="5400000">
            <a:off x="345440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55DC7C5-7AFE-4A38-8945-C48910F19CB2}"/>
              </a:ext>
            </a:extLst>
          </p:cNvPr>
          <p:cNvCxnSpPr/>
          <p:nvPr/>
        </p:nvCxnSpPr>
        <p:spPr>
          <a:xfrm rot="5400000">
            <a:off x="448733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EF2EB68-C449-46AB-85D3-F811C095368D}"/>
              </a:ext>
            </a:extLst>
          </p:cNvPr>
          <p:cNvCxnSpPr/>
          <p:nvPr/>
        </p:nvCxnSpPr>
        <p:spPr>
          <a:xfrm rot="5400000">
            <a:off x="65870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D48BAAB-2B67-4463-A3F9-0C00B6F1EF71}"/>
              </a:ext>
            </a:extLst>
          </p:cNvPr>
          <p:cNvCxnSpPr/>
          <p:nvPr/>
        </p:nvCxnSpPr>
        <p:spPr>
          <a:xfrm rot="5400000">
            <a:off x="76538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A1FE3B9-1D36-4840-BA8B-12CAC257C726}"/>
              </a:ext>
            </a:extLst>
          </p:cNvPr>
          <p:cNvCxnSpPr/>
          <p:nvPr/>
        </p:nvCxnSpPr>
        <p:spPr>
          <a:xfrm rot="5400000">
            <a:off x="8669867"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87EF49-0A85-4BA0-B649-70EEC9DEE99D}"/>
              </a:ext>
            </a:extLst>
          </p:cNvPr>
          <p:cNvCxnSpPr/>
          <p:nvPr/>
        </p:nvCxnSpPr>
        <p:spPr>
          <a:xfrm rot="5400000">
            <a:off x="9635065"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11C6858-25B8-4C46-B234-EF8E2B0D694F}"/>
              </a:ext>
            </a:extLst>
          </p:cNvPr>
          <p:cNvCxnSpPr/>
          <p:nvPr/>
        </p:nvCxnSpPr>
        <p:spPr>
          <a:xfrm rot="5400000">
            <a:off x="2455337"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34" name="Left Brace 33">
            <a:extLst>
              <a:ext uri="{FF2B5EF4-FFF2-40B4-BE49-F238E27FC236}">
                <a16:creationId xmlns:a16="http://schemas.microsoft.com/office/drawing/2014/main" id="{036FDF96-43CC-4A57-BDC3-4C981058C91A}"/>
              </a:ext>
            </a:extLst>
          </p:cNvPr>
          <p:cNvSpPr/>
          <p:nvPr/>
        </p:nvSpPr>
        <p:spPr>
          <a:xfrm>
            <a:off x="5130797" y="-1010926"/>
            <a:ext cx="508003" cy="8873064"/>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016E16CB-B085-4ACF-A6D2-2DF0596A0B80}"/>
              </a:ext>
            </a:extLst>
          </p:cNvPr>
          <p:cNvSpPr/>
          <p:nvPr/>
        </p:nvSpPr>
        <p:spPr>
          <a:xfrm>
            <a:off x="10380130" y="2849874"/>
            <a:ext cx="220133" cy="1117601"/>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D0CCD648-9EC3-46D6-A5E2-321032660B63}"/>
              </a:ext>
            </a:extLst>
          </p:cNvPr>
          <p:cNvSpPr txBox="1"/>
          <p:nvPr/>
        </p:nvSpPr>
        <p:spPr>
          <a:xfrm>
            <a:off x="4910666" y="3628809"/>
            <a:ext cx="821709" cy="461665"/>
          </a:xfrm>
          <a:prstGeom prst="rect">
            <a:avLst/>
          </a:prstGeom>
          <a:noFill/>
        </p:spPr>
        <p:txBody>
          <a:bodyPr wrap="none" rtlCol="0">
            <a:spAutoFit/>
          </a:bodyPr>
          <a:lstStyle/>
          <a:p>
            <a:r>
              <a:rPr lang="en-US" sz="2400"/>
              <a:t>Train</a:t>
            </a:r>
          </a:p>
        </p:txBody>
      </p:sp>
      <p:sp>
        <p:nvSpPr>
          <p:cNvPr id="37" name="TextBox 36">
            <a:extLst>
              <a:ext uri="{FF2B5EF4-FFF2-40B4-BE49-F238E27FC236}">
                <a16:creationId xmlns:a16="http://schemas.microsoft.com/office/drawing/2014/main" id="{17B52EDA-0DC8-48E3-96A6-528858DF05E2}"/>
              </a:ext>
            </a:extLst>
          </p:cNvPr>
          <p:cNvSpPr txBox="1"/>
          <p:nvPr/>
        </p:nvSpPr>
        <p:spPr>
          <a:xfrm>
            <a:off x="10109199" y="3578009"/>
            <a:ext cx="711252" cy="461665"/>
          </a:xfrm>
          <a:prstGeom prst="rect">
            <a:avLst/>
          </a:prstGeom>
          <a:noFill/>
        </p:spPr>
        <p:txBody>
          <a:bodyPr wrap="none" rtlCol="0">
            <a:spAutoFit/>
          </a:bodyPr>
          <a:lstStyle/>
          <a:p>
            <a:r>
              <a:rPr lang="en-US" sz="2400"/>
              <a:t>Test</a:t>
            </a:r>
          </a:p>
        </p:txBody>
      </p:sp>
      <p:sp>
        <p:nvSpPr>
          <p:cNvPr id="38" name="TextBox 37">
            <a:extLst>
              <a:ext uri="{FF2B5EF4-FFF2-40B4-BE49-F238E27FC236}">
                <a16:creationId xmlns:a16="http://schemas.microsoft.com/office/drawing/2014/main" id="{C3C82286-5F48-4D8E-97C6-70FF9981BCD7}"/>
              </a:ext>
            </a:extLst>
          </p:cNvPr>
          <p:cNvSpPr txBox="1"/>
          <p:nvPr/>
        </p:nvSpPr>
        <p:spPr>
          <a:xfrm>
            <a:off x="913606" y="4448983"/>
            <a:ext cx="10314322" cy="286232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Divide the data into approximately-equally sized 10 “folds”</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Train the algorithm on 9 folds, compute the evaluation measure on the last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Repeat this 5 or 10 times, using each fold in turn as the test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Report the mean and standard deviation of the evaluation measure over the 10 folds. </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8216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200" dirty="0">
                <a:latin typeface="Calibri" panose="020F0502020204030204" pitchFamily="34" charset="0"/>
                <a:cs typeface="Calibri" panose="020F0502020204030204" pitchFamily="34" charset="0"/>
              </a:rPr>
              <a:t> 8. Data Analytics and </a:t>
            </a:r>
            <a:r>
              <a:rPr lang="en-US" sz="3200" dirty="0">
                <a:latin typeface="Calibri" panose="020F0502020204030204" pitchFamily="34" charset="0"/>
                <a:cs typeface="Calibri" panose="020F0502020204030204" pitchFamily="34" charset="0"/>
              </a:rPr>
              <a:t>Machine Learning Process</a:t>
            </a:r>
            <a:endParaRPr lang="en-GB" sz="3200" dirty="0">
              <a:latin typeface="Calibri" panose="020F0502020204030204" pitchFamily="34" charset="0"/>
              <a:cs typeface="Calibri" panose="020F0502020204030204" pitchFamily="34" charset="0"/>
            </a:endParaRPr>
          </a:p>
        </p:txBody>
      </p:sp>
      <p:pic>
        <p:nvPicPr>
          <p:cNvPr id="4" name="Picture 3" descr="Screen Shot 2015-07-12 at 4.09.12 PM.png">
            <a:extLst>
              <a:ext uri="{FF2B5EF4-FFF2-40B4-BE49-F238E27FC236}">
                <a16:creationId xmlns:a16="http://schemas.microsoft.com/office/drawing/2014/main" id="{18BFF83E-D3A9-45F8-8165-BC7313CFD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980" y="1647620"/>
            <a:ext cx="10607040" cy="3275703"/>
          </a:xfrm>
          <a:prstGeom prst="rect">
            <a:avLst/>
          </a:prstGeom>
        </p:spPr>
      </p:pic>
      <p:sp>
        <p:nvSpPr>
          <p:cNvPr id="5" name="TextBox 4">
            <a:extLst>
              <a:ext uri="{FF2B5EF4-FFF2-40B4-BE49-F238E27FC236}">
                <a16:creationId xmlns:a16="http://schemas.microsoft.com/office/drawing/2014/main" id="{4DCCEC2D-85AE-474E-AE77-B2E6B5012AD5}"/>
              </a:ext>
            </a:extLst>
          </p:cNvPr>
          <p:cNvSpPr txBox="1"/>
          <p:nvPr/>
        </p:nvSpPr>
        <p:spPr>
          <a:xfrm>
            <a:off x="6575992" y="5648965"/>
            <a:ext cx="521560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Knowledge Discovery in Database (1996)</a:t>
            </a:r>
          </a:p>
        </p:txBody>
      </p:sp>
    </p:spTree>
    <p:extLst>
      <p:ext uri="{BB962C8B-B14F-4D97-AF65-F5344CB8AC3E}">
        <p14:creationId xmlns:p14="http://schemas.microsoft.com/office/powerpoint/2010/main" val="428108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 1. Definition</a:t>
            </a:r>
          </a:p>
        </p:txBody>
      </p:sp>
      <p:sp>
        <p:nvSpPr>
          <p:cNvPr id="17" name="Subtitle 16"/>
          <p:cNvSpPr>
            <a:spLocks noGrp="1"/>
          </p:cNvSpPr>
          <p:nvPr>
            <p:ph type="subTitle" idx="13"/>
          </p:nvPr>
        </p:nvSpPr>
        <p:spPr>
          <a:xfrm>
            <a:off x="862709" y="1629032"/>
            <a:ext cx="10609892" cy="4859918"/>
          </a:xfrm>
        </p:spPr>
        <p:txBody>
          <a:bodyPr/>
          <a:lstStyle/>
          <a:p>
            <a:r>
              <a:rPr lang="en-US" sz="2800" dirty="0">
                <a:solidFill>
                  <a:schemeClr val="tx1"/>
                </a:solidFill>
                <a:latin typeface="Calibri" panose="020F0502020204030204" pitchFamily="34" charset="0"/>
                <a:cs typeface="Calibri" panose="020F0502020204030204" pitchFamily="34" charset="0"/>
              </a:rPr>
              <a:t>Here we will adopt the general definitions</a:t>
            </a:r>
          </a:p>
          <a:p>
            <a:pPr marL="457195" indent="-457195">
              <a:buClrTx/>
              <a:buFont typeface="Arial" panose="020B0604020202020204" pitchFamily="34" charset="0"/>
              <a:buChar char="•"/>
            </a:pPr>
            <a:endParaRPr lang="en-US" sz="2800" dirty="0">
              <a:solidFill>
                <a:schemeClr val="tx1"/>
              </a:solidFill>
              <a:latin typeface="Calibri" panose="020F0502020204030204" pitchFamily="34" charset="0"/>
              <a:cs typeface="Calibri" panose="020F0502020204030204" pitchFamily="34" charset="0"/>
            </a:endParaRPr>
          </a:p>
          <a:p>
            <a:pPr>
              <a:buClrTx/>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field of study that gives computers the ability to learn without being explicitly programmed. (Arthur Samuel, </a:t>
            </a:r>
            <a:r>
              <a:rPr lang="en-US" sz="2400" i="1" dirty="0">
                <a:solidFill>
                  <a:schemeClr val="tx1"/>
                </a:solidFill>
                <a:latin typeface="Calibri" panose="020F0502020204030204" pitchFamily="34" charset="0"/>
                <a:cs typeface="Calibri" panose="020F0502020204030204" pitchFamily="34" charset="0"/>
              </a:rPr>
              <a:t>1959</a:t>
            </a:r>
            <a:r>
              <a:rPr lang="en-US" sz="2400" dirty="0">
                <a:solidFill>
                  <a:schemeClr val="tx1"/>
                </a:solidFill>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science (and art) of programming computers so they can learn from data.</a:t>
            </a:r>
            <a:br>
              <a:rPr lang="en-US" sz="2800" dirty="0">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12792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 Definition (cont.)</a:t>
            </a:r>
            <a:endParaRPr lang="en-GB" sz="3600" dirty="0">
              <a:latin typeface="Calibri" panose="020F0502020204030204" pitchFamily="34" charset="0"/>
              <a:cs typeface="Calibri" panose="020F0502020204030204" pitchFamily="34" charset="0"/>
            </a:endParaRPr>
          </a:p>
        </p:txBody>
      </p:sp>
      <p:sp>
        <p:nvSpPr>
          <p:cNvPr id="94" name="Content Placeholder 2">
            <a:extLst>
              <a:ext uri="{FF2B5EF4-FFF2-40B4-BE49-F238E27FC236}">
                <a16:creationId xmlns:a16="http://schemas.microsoft.com/office/drawing/2014/main" id="{B3C8EDAE-A34C-4184-884F-EA63CCE78BDD}"/>
              </a:ext>
            </a:extLst>
          </p:cNvPr>
          <p:cNvSpPr txBox="1">
            <a:spLocks/>
          </p:cNvSpPr>
          <p:nvPr/>
        </p:nvSpPr>
        <p:spPr>
          <a:xfrm>
            <a:off x="862709" y="1618556"/>
            <a:ext cx="10753202" cy="499039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Grew out of artificial intelligence within computer science. Teaches computers by example.</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
        <p:nvSpPr>
          <p:cNvPr id="131" name="TextBox 130">
            <a:extLst>
              <a:ext uri="{FF2B5EF4-FFF2-40B4-BE49-F238E27FC236}">
                <a16:creationId xmlns:a16="http://schemas.microsoft.com/office/drawing/2014/main" id="{702B1088-15D8-4AC2-AA1D-7C6F03DA121A}"/>
              </a:ext>
            </a:extLst>
          </p:cNvPr>
          <p:cNvSpPr txBox="1"/>
          <p:nvPr/>
        </p:nvSpPr>
        <p:spPr>
          <a:xfrm>
            <a:off x="7564770" y="3953500"/>
            <a:ext cx="1951175" cy="461665"/>
          </a:xfrm>
          <a:prstGeom prst="rect">
            <a:avLst/>
          </a:prstGeom>
          <a:noFill/>
        </p:spPr>
        <p:txBody>
          <a:bodyPr wrap="none" rtlCol="0">
            <a:spAutoFit/>
          </a:bodyPr>
          <a:lstStyle/>
          <a:p>
            <a:r>
              <a:rPr lang="en-US" sz="2400" dirty="0">
                <a:solidFill>
                  <a:prstClr val="black"/>
                </a:solidFill>
                <a:latin typeface="Calibri"/>
              </a:rPr>
              <a:t>Is this a chair?</a:t>
            </a:r>
            <a:endParaRPr lang="en-US" sz="1600" dirty="0">
              <a:solidFill>
                <a:prstClr val="black"/>
              </a:solidFill>
              <a:latin typeface="Calibri"/>
            </a:endParaRPr>
          </a:p>
        </p:txBody>
      </p:sp>
      <p:grpSp>
        <p:nvGrpSpPr>
          <p:cNvPr id="132" name="Group 131">
            <a:extLst>
              <a:ext uri="{FF2B5EF4-FFF2-40B4-BE49-F238E27FC236}">
                <a16:creationId xmlns:a16="http://schemas.microsoft.com/office/drawing/2014/main" id="{F321FC06-E0DF-4564-BB49-6E1FDE3EE000}"/>
              </a:ext>
            </a:extLst>
          </p:cNvPr>
          <p:cNvGrpSpPr/>
          <p:nvPr/>
        </p:nvGrpSpPr>
        <p:grpSpPr>
          <a:xfrm>
            <a:off x="3237176" y="3580186"/>
            <a:ext cx="1381125" cy="1300164"/>
            <a:chOff x="3095625" y="3808413"/>
            <a:chExt cx="1381125" cy="1300163"/>
          </a:xfrm>
        </p:grpSpPr>
        <p:sp>
          <p:nvSpPr>
            <p:cNvPr id="133" name="Freeform 5">
              <a:extLst>
                <a:ext uri="{FF2B5EF4-FFF2-40B4-BE49-F238E27FC236}">
                  <a16:creationId xmlns:a16="http://schemas.microsoft.com/office/drawing/2014/main" id="{997E7BE7-043A-4AB2-85D6-ACB8807E591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4" name="Freeform 6">
              <a:extLst>
                <a:ext uri="{FF2B5EF4-FFF2-40B4-BE49-F238E27FC236}">
                  <a16:creationId xmlns:a16="http://schemas.microsoft.com/office/drawing/2014/main" id="{A358266E-61E0-433A-9E95-0F5B0B5C6939}"/>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5" name="Freeform 7">
              <a:extLst>
                <a:ext uri="{FF2B5EF4-FFF2-40B4-BE49-F238E27FC236}">
                  <a16:creationId xmlns:a16="http://schemas.microsoft.com/office/drawing/2014/main" id="{A393A115-FD17-49BC-B3BB-8A37D91F4C89}"/>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6" name="Freeform 8">
              <a:extLst>
                <a:ext uri="{FF2B5EF4-FFF2-40B4-BE49-F238E27FC236}">
                  <a16:creationId xmlns:a16="http://schemas.microsoft.com/office/drawing/2014/main" id="{88D37193-E114-4EDC-82C9-4E5B99E6B31C}"/>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7" name="Freeform 9">
              <a:extLst>
                <a:ext uri="{FF2B5EF4-FFF2-40B4-BE49-F238E27FC236}">
                  <a16:creationId xmlns:a16="http://schemas.microsoft.com/office/drawing/2014/main" id="{8DF74B49-7BB0-470D-B5C9-4FD30374139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8" name="Freeform 10">
              <a:extLst>
                <a:ext uri="{FF2B5EF4-FFF2-40B4-BE49-F238E27FC236}">
                  <a16:creationId xmlns:a16="http://schemas.microsoft.com/office/drawing/2014/main" id="{B809FA6B-EDA9-48C7-B06E-49183061F6AD}"/>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9" name="Freeform 11">
              <a:extLst>
                <a:ext uri="{FF2B5EF4-FFF2-40B4-BE49-F238E27FC236}">
                  <a16:creationId xmlns:a16="http://schemas.microsoft.com/office/drawing/2014/main" id="{14670519-572D-4891-A11D-9A28A0C1EB93}"/>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0" name="Freeform 12">
              <a:extLst>
                <a:ext uri="{FF2B5EF4-FFF2-40B4-BE49-F238E27FC236}">
                  <a16:creationId xmlns:a16="http://schemas.microsoft.com/office/drawing/2014/main" id="{308A6F6A-A241-4199-9FF9-0FB636FBFE0E}"/>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1" name="Rectangle 140">
              <a:extLst>
                <a:ext uri="{FF2B5EF4-FFF2-40B4-BE49-F238E27FC236}">
                  <a16:creationId xmlns:a16="http://schemas.microsoft.com/office/drawing/2014/main" id="{A07DEA1D-6140-44ED-8A95-99442100EB74}"/>
                </a:ext>
              </a:extLst>
            </p:cNvPr>
            <p:cNvSpPr/>
            <p:nvPr/>
          </p:nvSpPr>
          <p:spPr>
            <a:xfrm>
              <a:off x="3387726" y="4536282"/>
              <a:ext cx="768672" cy="572294"/>
            </a:xfrm>
            <a:prstGeom prst="rect">
              <a:avLst/>
            </a:prstGeom>
            <a:solidFill>
              <a:sysClr val="window" lastClr="FFFFFF"/>
            </a:solidFill>
            <a:ln w="25400" cap="flat" cmpd="sng" algn="ctr">
              <a:solidFill>
                <a:sysClr val="window" lastClr="FFFFFF"/>
              </a:solidFill>
              <a:prstDash val="solid"/>
            </a:ln>
            <a:effectLst/>
          </p:spPr>
          <p:txBody>
            <a:bodyPr rtlCol="0" anchor="ctr"/>
            <a:lstStyle/>
            <a:p>
              <a:pPr algn="ctr" defTabSz="914388">
                <a:defRPr/>
              </a:pPr>
              <a:endParaRPr lang="en-US" sz="1801" kern="0">
                <a:solidFill>
                  <a:prstClr val="white"/>
                </a:solidFill>
                <a:latin typeface="Calibri"/>
              </a:endParaRPr>
            </a:p>
          </p:txBody>
        </p:sp>
        <p:cxnSp>
          <p:nvCxnSpPr>
            <p:cNvPr id="142" name="Straight Connector 141">
              <a:extLst>
                <a:ext uri="{FF2B5EF4-FFF2-40B4-BE49-F238E27FC236}">
                  <a16:creationId xmlns:a16="http://schemas.microsoft.com/office/drawing/2014/main" id="{84AD5ED3-181B-4706-973B-93ACCC93ABE3}"/>
                </a:ext>
              </a:extLst>
            </p:cNvPr>
            <p:cNvCxnSpPr/>
            <p:nvPr/>
          </p:nvCxnSpPr>
          <p:spPr>
            <a:xfrm>
              <a:off x="3460954" y="4476750"/>
              <a:ext cx="0" cy="537702"/>
            </a:xfrm>
            <a:prstGeom prst="line">
              <a:avLst/>
            </a:prstGeom>
            <a:noFill/>
            <a:ln w="28575" cap="flat" cmpd="sng" algn="ctr">
              <a:solidFill>
                <a:sysClr val="windowText" lastClr="000000">
                  <a:lumMod val="75000"/>
                  <a:lumOff val="25000"/>
                </a:sysClr>
              </a:solidFill>
              <a:prstDash val="solid"/>
            </a:ln>
            <a:effectLst/>
          </p:spPr>
        </p:cxnSp>
        <p:cxnSp>
          <p:nvCxnSpPr>
            <p:cNvPr id="143" name="Straight Connector 142">
              <a:extLst>
                <a:ext uri="{FF2B5EF4-FFF2-40B4-BE49-F238E27FC236}">
                  <a16:creationId xmlns:a16="http://schemas.microsoft.com/office/drawing/2014/main" id="{6E4D93DE-D3AA-4959-8620-70FAF575CC52}"/>
                </a:ext>
              </a:extLst>
            </p:cNvPr>
            <p:cNvCxnSpPr/>
            <p:nvPr/>
          </p:nvCxnSpPr>
          <p:spPr>
            <a:xfrm>
              <a:off x="4075470" y="4476750"/>
              <a:ext cx="0" cy="537702"/>
            </a:xfrm>
            <a:prstGeom prst="line">
              <a:avLst/>
            </a:prstGeom>
            <a:noFill/>
            <a:ln w="28575" cap="flat" cmpd="sng" algn="ctr">
              <a:solidFill>
                <a:sysClr val="windowText" lastClr="000000">
                  <a:lumMod val="75000"/>
                  <a:lumOff val="25000"/>
                </a:sysClr>
              </a:solidFill>
              <a:prstDash val="solid"/>
            </a:ln>
            <a:effectLst/>
          </p:spPr>
        </p:cxnSp>
      </p:grpSp>
      <p:grpSp>
        <p:nvGrpSpPr>
          <p:cNvPr id="144" name="Group 143">
            <a:extLst>
              <a:ext uri="{FF2B5EF4-FFF2-40B4-BE49-F238E27FC236}">
                <a16:creationId xmlns:a16="http://schemas.microsoft.com/office/drawing/2014/main" id="{6EF48549-CE1D-4362-8CED-C3E8D6441952}"/>
              </a:ext>
            </a:extLst>
          </p:cNvPr>
          <p:cNvGrpSpPr/>
          <p:nvPr/>
        </p:nvGrpSpPr>
        <p:grpSpPr>
          <a:xfrm>
            <a:off x="4738832" y="2788627"/>
            <a:ext cx="831851" cy="1293524"/>
            <a:chOff x="4498975" y="3759200"/>
            <a:chExt cx="831850" cy="1293523"/>
          </a:xfrm>
        </p:grpSpPr>
        <p:sp>
          <p:nvSpPr>
            <p:cNvPr id="145" name="Rectangle 18">
              <a:extLst>
                <a:ext uri="{FF2B5EF4-FFF2-40B4-BE49-F238E27FC236}">
                  <a16:creationId xmlns:a16="http://schemas.microsoft.com/office/drawing/2014/main" id="{168185F1-5AFB-49C7-ACF3-C0EF08C2833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6" name="Freeform 16">
              <a:extLst>
                <a:ext uri="{FF2B5EF4-FFF2-40B4-BE49-F238E27FC236}">
                  <a16:creationId xmlns:a16="http://schemas.microsoft.com/office/drawing/2014/main" id="{9895C66E-F3EF-4754-883F-E3FDAAF42789}"/>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7" name="Freeform 17">
              <a:extLst>
                <a:ext uri="{FF2B5EF4-FFF2-40B4-BE49-F238E27FC236}">
                  <a16:creationId xmlns:a16="http://schemas.microsoft.com/office/drawing/2014/main" id="{12E368B7-298B-40FC-83E0-9C72498B9D97}"/>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8" name="Rectangle 18">
              <a:extLst>
                <a:ext uri="{FF2B5EF4-FFF2-40B4-BE49-F238E27FC236}">
                  <a16:creationId xmlns:a16="http://schemas.microsoft.com/office/drawing/2014/main" id="{E6D08B76-713C-42A0-AE48-BC3759850822}"/>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9" name="Freeform 25">
              <a:extLst>
                <a:ext uri="{FF2B5EF4-FFF2-40B4-BE49-F238E27FC236}">
                  <a16:creationId xmlns:a16="http://schemas.microsoft.com/office/drawing/2014/main" id="{4A0D0ECB-8A71-4463-AA36-1C2F04F00275}"/>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cxnSp>
          <p:nvCxnSpPr>
            <p:cNvPr id="150" name="Straight Connector 149">
              <a:extLst>
                <a:ext uri="{FF2B5EF4-FFF2-40B4-BE49-F238E27FC236}">
                  <a16:creationId xmlns:a16="http://schemas.microsoft.com/office/drawing/2014/main" id="{A5C9CAE4-CE87-4C0A-A475-F578E8B1F1EE}"/>
                </a:ext>
              </a:extLst>
            </p:cNvPr>
            <p:cNvCxnSpPr/>
            <p:nvPr/>
          </p:nvCxnSpPr>
          <p:spPr>
            <a:xfrm flipH="1">
              <a:off x="4567937" y="45399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1" name="Straight Connector 150">
              <a:extLst>
                <a:ext uri="{FF2B5EF4-FFF2-40B4-BE49-F238E27FC236}">
                  <a16:creationId xmlns:a16="http://schemas.microsoft.com/office/drawing/2014/main" id="{C3D3EBB5-EBE0-4000-9113-474585550296}"/>
                </a:ext>
              </a:extLst>
            </p:cNvPr>
            <p:cNvCxnSpPr/>
            <p:nvPr/>
          </p:nvCxnSpPr>
          <p:spPr>
            <a:xfrm>
              <a:off x="5173117" y="4539961"/>
              <a:ext cx="91922" cy="512762"/>
            </a:xfrm>
            <a:prstGeom prst="line">
              <a:avLst/>
            </a:prstGeom>
            <a:noFill/>
            <a:ln w="76200" cap="flat" cmpd="sng" algn="ctr">
              <a:solidFill>
                <a:sysClr val="windowText" lastClr="000000">
                  <a:lumMod val="75000"/>
                  <a:lumOff val="25000"/>
                </a:sysClr>
              </a:solidFill>
              <a:prstDash val="solid"/>
            </a:ln>
            <a:effectLst/>
          </p:spPr>
        </p:cxnSp>
        <p:grpSp>
          <p:nvGrpSpPr>
            <p:cNvPr id="152" name="Group 151">
              <a:extLst>
                <a:ext uri="{FF2B5EF4-FFF2-40B4-BE49-F238E27FC236}">
                  <a16:creationId xmlns:a16="http://schemas.microsoft.com/office/drawing/2014/main" id="{452AE9A1-D330-450B-8AEE-C35C5AB172AF}"/>
                </a:ext>
              </a:extLst>
            </p:cNvPr>
            <p:cNvGrpSpPr/>
            <p:nvPr/>
          </p:nvGrpSpPr>
          <p:grpSpPr>
            <a:xfrm>
              <a:off x="4710119" y="4539962"/>
              <a:ext cx="410797" cy="302167"/>
              <a:chOff x="4720337" y="4692361"/>
              <a:chExt cx="697102" cy="512762"/>
            </a:xfrm>
          </p:grpSpPr>
          <p:cxnSp>
            <p:nvCxnSpPr>
              <p:cNvPr id="153" name="Straight Connector 152">
                <a:extLst>
                  <a:ext uri="{FF2B5EF4-FFF2-40B4-BE49-F238E27FC236}">
                    <a16:creationId xmlns:a16="http://schemas.microsoft.com/office/drawing/2014/main" id="{2214D14B-7710-4C53-ACE4-5F4C62B2B4D9}"/>
                  </a:ext>
                </a:extLst>
              </p:cNvPr>
              <p:cNvCxnSpPr/>
              <p:nvPr/>
            </p:nvCxnSpPr>
            <p:spPr>
              <a:xfrm flipH="1">
                <a:off x="4720337" y="46923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4" name="Straight Connector 153">
                <a:extLst>
                  <a:ext uri="{FF2B5EF4-FFF2-40B4-BE49-F238E27FC236}">
                    <a16:creationId xmlns:a16="http://schemas.microsoft.com/office/drawing/2014/main" id="{5C26A113-0AC8-41C4-BF7E-2720D2F9EF34}"/>
                  </a:ext>
                </a:extLst>
              </p:cNvPr>
              <p:cNvCxnSpPr/>
              <p:nvPr/>
            </p:nvCxnSpPr>
            <p:spPr>
              <a:xfrm>
                <a:off x="5325517" y="4692361"/>
                <a:ext cx="91922" cy="512762"/>
              </a:xfrm>
              <a:prstGeom prst="line">
                <a:avLst/>
              </a:prstGeom>
              <a:noFill/>
              <a:ln w="76200" cap="flat" cmpd="sng" algn="ctr">
                <a:solidFill>
                  <a:sysClr val="windowText" lastClr="000000">
                    <a:lumMod val="75000"/>
                    <a:lumOff val="25000"/>
                  </a:sysClr>
                </a:solidFill>
                <a:prstDash val="solid"/>
              </a:ln>
              <a:effectLst/>
            </p:spPr>
          </p:cxnSp>
        </p:grpSp>
      </p:grpSp>
      <p:pic>
        <p:nvPicPr>
          <p:cNvPr id="155" name="Picture 154">
            <a:extLst>
              <a:ext uri="{FF2B5EF4-FFF2-40B4-BE49-F238E27FC236}">
                <a16:creationId xmlns:a16="http://schemas.microsoft.com/office/drawing/2014/main" id="{20A5AE25-1A9B-4DC8-9E27-8638D753557D}"/>
              </a:ext>
            </a:extLst>
          </p:cNvPr>
          <p:cNvPicPr>
            <a:picLocks noChangeAspect="1"/>
          </p:cNvPicPr>
          <p:nvPr/>
        </p:nvPicPr>
        <p:blipFill>
          <a:blip r:embed="rId3"/>
          <a:stretch>
            <a:fillRect/>
          </a:stretch>
        </p:blipFill>
        <p:spPr>
          <a:xfrm>
            <a:off x="9761434" y="3163936"/>
            <a:ext cx="1554480" cy="1592862"/>
          </a:xfrm>
          <a:prstGeom prst="rect">
            <a:avLst/>
          </a:prstGeom>
        </p:spPr>
      </p:pic>
      <p:grpSp>
        <p:nvGrpSpPr>
          <p:cNvPr id="156" name="Group 155">
            <a:extLst>
              <a:ext uri="{FF2B5EF4-FFF2-40B4-BE49-F238E27FC236}">
                <a16:creationId xmlns:a16="http://schemas.microsoft.com/office/drawing/2014/main" id="{93E1C978-5695-468D-83D9-1C09D8FB94F6}"/>
              </a:ext>
            </a:extLst>
          </p:cNvPr>
          <p:cNvGrpSpPr/>
          <p:nvPr/>
        </p:nvGrpSpPr>
        <p:grpSpPr>
          <a:xfrm>
            <a:off x="1416079" y="3292030"/>
            <a:ext cx="942590" cy="1208087"/>
            <a:chOff x="1019368" y="4056063"/>
            <a:chExt cx="942590" cy="1208087"/>
          </a:xfrm>
        </p:grpSpPr>
        <p:sp>
          <p:nvSpPr>
            <p:cNvPr id="157" name="Rectangle 35">
              <a:extLst>
                <a:ext uri="{FF2B5EF4-FFF2-40B4-BE49-F238E27FC236}">
                  <a16:creationId xmlns:a16="http://schemas.microsoft.com/office/drawing/2014/main" id="{614C4BDB-CEB5-4F49-8777-115F69EEF121}"/>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58" name="Rectangle 36">
              <a:extLst>
                <a:ext uri="{FF2B5EF4-FFF2-40B4-BE49-F238E27FC236}">
                  <a16:creationId xmlns:a16="http://schemas.microsoft.com/office/drawing/2014/main" id="{D6E48595-6259-4420-8880-11605E06D3A0}"/>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59" name="Rectangle 37">
              <a:extLst>
                <a:ext uri="{FF2B5EF4-FFF2-40B4-BE49-F238E27FC236}">
                  <a16:creationId xmlns:a16="http://schemas.microsoft.com/office/drawing/2014/main" id="{96D0F80B-1842-4365-A269-CFE2EF034AF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60" name="Rectangle 38">
              <a:extLst>
                <a:ext uri="{FF2B5EF4-FFF2-40B4-BE49-F238E27FC236}">
                  <a16:creationId xmlns:a16="http://schemas.microsoft.com/office/drawing/2014/main" id="{5B834063-38E6-46BB-BEFC-2A67F9239CAD}"/>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61" name="Rectangle 39">
              <a:extLst>
                <a:ext uri="{FF2B5EF4-FFF2-40B4-BE49-F238E27FC236}">
                  <a16:creationId xmlns:a16="http://schemas.microsoft.com/office/drawing/2014/main" id="{D754CF4D-D8B8-4E70-8515-FD62B43F4C47}"/>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62" name="Rectangle 41">
              <a:extLst>
                <a:ext uri="{FF2B5EF4-FFF2-40B4-BE49-F238E27FC236}">
                  <a16:creationId xmlns:a16="http://schemas.microsoft.com/office/drawing/2014/main" id="{FF446975-84DB-4A05-A275-F4C6920D80F8}"/>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grpSp>
      <p:pic>
        <p:nvPicPr>
          <p:cNvPr id="163" name="Picture 162">
            <a:extLst>
              <a:ext uri="{FF2B5EF4-FFF2-40B4-BE49-F238E27FC236}">
                <a16:creationId xmlns:a16="http://schemas.microsoft.com/office/drawing/2014/main" id="{4B6B55F9-560D-414F-9DFC-A260E36DC3CA}"/>
              </a:ext>
            </a:extLst>
          </p:cNvPr>
          <p:cNvPicPr>
            <a:picLocks noChangeAspect="1"/>
          </p:cNvPicPr>
          <p:nvPr/>
        </p:nvPicPr>
        <p:blipFill>
          <a:blip r:embed="rId4"/>
          <a:stretch>
            <a:fillRect/>
          </a:stretch>
        </p:blipFill>
        <p:spPr>
          <a:xfrm>
            <a:off x="2616450" y="2624429"/>
            <a:ext cx="1171911" cy="851179"/>
          </a:xfrm>
          <a:prstGeom prst="rect">
            <a:avLst/>
          </a:prstGeom>
        </p:spPr>
      </p:pic>
      <p:grpSp>
        <p:nvGrpSpPr>
          <p:cNvPr id="164" name="Group 163">
            <a:extLst>
              <a:ext uri="{FF2B5EF4-FFF2-40B4-BE49-F238E27FC236}">
                <a16:creationId xmlns:a16="http://schemas.microsoft.com/office/drawing/2014/main" id="{F60D3218-2BF7-48AD-84B9-8A2B4C6AB87D}"/>
              </a:ext>
            </a:extLst>
          </p:cNvPr>
          <p:cNvGrpSpPr/>
          <p:nvPr/>
        </p:nvGrpSpPr>
        <p:grpSpPr>
          <a:xfrm>
            <a:off x="5304766" y="3819903"/>
            <a:ext cx="1359118" cy="913895"/>
            <a:chOff x="1576196" y="1992221"/>
            <a:chExt cx="1732500" cy="1164962"/>
          </a:xfrm>
        </p:grpSpPr>
        <p:pic>
          <p:nvPicPr>
            <p:cNvPr id="165" name="Picture 164">
              <a:extLst>
                <a:ext uri="{FF2B5EF4-FFF2-40B4-BE49-F238E27FC236}">
                  <a16:creationId xmlns:a16="http://schemas.microsoft.com/office/drawing/2014/main" id="{3684ECB9-C0D5-40E0-947B-4AE67AB20B82}"/>
                </a:ext>
              </a:extLst>
            </p:cNvPr>
            <p:cNvPicPr>
              <a:picLocks noChangeAspect="1"/>
            </p:cNvPicPr>
            <p:nvPr/>
          </p:nvPicPr>
          <p:blipFill>
            <a:blip r:embed="rId5"/>
            <a:stretch>
              <a:fillRect/>
            </a:stretch>
          </p:blipFill>
          <p:spPr>
            <a:xfrm>
              <a:off x="1576196" y="1992221"/>
              <a:ext cx="1732500" cy="1147500"/>
            </a:xfrm>
            <a:prstGeom prst="rect">
              <a:avLst/>
            </a:prstGeom>
          </p:spPr>
        </p:pic>
        <p:sp>
          <p:nvSpPr>
            <p:cNvPr id="166" name="Freeform 20">
              <a:extLst>
                <a:ext uri="{FF2B5EF4-FFF2-40B4-BE49-F238E27FC236}">
                  <a16:creationId xmlns:a16="http://schemas.microsoft.com/office/drawing/2014/main" id="{8CF2F38F-3F12-4054-A5CD-E7A9DE310711}"/>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grpSp>
    </p:spTree>
    <p:extLst>
      <p:ext uri="{BB962C8B-B14F-4D97-AF65-F5344CB8AC3E}">
        <p14:creationId xmlns:p14="http://schemas.microsoft.com/office/powerpoint/2010/main" val="254946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29042"/>
          </a:xfrm>
        </p:spPr>
        <p:txBody>
          <a:bodyPr/>
          <a:lstStyle/>
          <a:p>
            <a:r>
              <a:rPr lang="en-US" sz="3600" dirty="0">
                <a:latin typeface="Calibri" panose="020F0502020204030204" pitchFamily="34" charset="0"/>
                <a:cs typeface="Calibri" panose="020F0502020204030204" pitchFamily="34" charset="0"/>
              </a:rPr>
              <a:t> 2. When to Use ML: Problem Solving Approach I</a:t>
            </a:r>
            <a:endParaRPr lang="en-US" sz="3600" dirty="0"/>
          </a:p>
        </p:txBody>
      </p:sp>
      <p:pic>
        <p:nvPicPr>
          <p:cNvPr id="4" name="Picture 3">
            <a:extLst>
              <a:ext uri="{FF2B5EF4-FFF2-40B4-BE49-F238E27FC236}">
                <a16:creationId xmlns:a16="http://schemas.microsoft.com/office/drawing/2014/main" id="{FD5C4258-CB07-4D65-B7A3-655013F30770}"/>
              </a:ext>
            </a:extLst>
          </p:cNvPr>
          <p:cNvPicPr>
            <a:picLocks noChangeAspect="1"/>
          </p:cNvPicPr>
          <p:nvPr/>
        </p:nvPicPr>
        <p:blipFill>
          <a:blip r:embed="rId3"/>
          <a:stretch>
            <a:fillRect/>
          </a:stretch>
        </p:blipFill>
        <p:spPr>
          <a:xfrm>
            <a:off x="2750326" y="2229020"/>
            <a:ext cx="6691348" cy="4027200"/>
          </a:xfrm>
          <a:prstGeom prst="rect">
            <a:avLst/>
          </a:prstGeom>
        </p:spPr>
      </p:pic>
      <p:sp>
        <p:nvSpPr>
          <p:cNvPr id="5" name="Rectangle 4">
            <a:extLst>
              <a:ext uri="{FF2B5EF4-FFF2-40B4-BE49-F238E27FC236}">
                <a16:creationId xmlns:a16="http://schemas.microsoft.com/office/drawing/2014/main" id="{9F1A5969-7649-46A4-8E36-8E5FBF3FC2F9}"/>
              </a:ext>
            </a:extLst>
          </p:cNvPr>
          <p:cNvSpPr/>
          <p:nvPr/>
        </p:nvSpPr>
        <p:spPr>
          <a:xfrm>
            <a:off x="1056084" y="2229020"/>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Solving problem with </a:t>
            </a:r>
            <a:r>
              <a:rPr lang="en-US" sz="2400" dirty="0">
                <a:solidFill>
                  <a:srgbClr val="D4002D"/>
                </a:solidFill>
                <a:latin typeface="Calibri" panose="020F0502020204030204" pitchFamily="34" charset="0"/>
                <a:cs typeface="Calibri" panose="020F0502020204030204" pitchFamily="34" charset="0"/>
              </a:rPr>
              <a:t>Tradition approach</a:t>
            </a:r>
          </a:p>
        </p:txBody>
      </p:sp>
    </p:spTree>
    <p:extLst>
      <p:ext uri="{BB962C8B-B14F-4D97-AF65-F5344CB8AC3E}">
        <p14:creationId xmlns:p14="http://schemas.microsoft.com/office/powerpoint/2010/main" val="187229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17916"/>
          </a:xfrm>
        </p:spPr>
        <p:txBody>
          <a:bodyPr/>
          <a:lstStyle/>
          <a:p>
            <a:r>
              <a:rPr lang="en-US" sz="3600" dirty="0">
                <a:latin typeface="Calibri" panose="020F0502020204030204" pitchFamily="34" charset="0"/>
                <a:cs typeface="Calibri" panose="020F0502020204030204" pitchFamily="34" charset="0"/>
              </a:rPr>
              <a:t> 2. When to Use ML: Problem Solving Approach II</a:t>
            </a:r>
          </a:p>
        </p:txBody>
      </p:sp>
      <p:pic>
        <p:nvPicPr>
          <p:cNvPr id="5" name="Picture 4">
            <a:extLst>
              <a:ext uri="{FF2B5EF4-FFF2-40B4-BE49-F238E27FC236}">
                <a16:creationId xmlns:a16="http://schemas.microsoft.com/office/drawing/2014/main" id="{4899B7E2-8647-4D34-A368-8A3AA85FA07C}"/>
              </a:ext>
            </a:extLst>
          </p:cNvPr>
          <p:cNvPicPr>
            <a:picLocks noChangeAspect="1"/>
          </p:cNvPicPr>
          <p:nvPr/>
        </p:nvPicPr>
        <p:blipFill>
          <a:blip r:embed="rId3"/>
          <a:stretch>
            <a:fillRect/>
          </a:stretch>
        </p:blipFill>
        <p:spPr>
          <a:xfrm>
            <a:off x="2676057" y="2049023"/>
            <a:ext cx="8361813" cy="4768743"/>
          </a:xfrm>
          <a:prstGeom prst="rect">
            <a:avLst/>
          </a:prstGeom>
        </p:spPr>
      </p:pic>
      <p:sp>
        <p:nvSpPr>
          <p:cNvPr id="4" name="Rectangle 3"/>
          <p:cNvSpPr/>
          <p:nvPr/>
        </p:nvSpPr>
        <p:spPr>
          <a:xfrm>
            <a:off x="1056084" y="2229020"/>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Solving problem with </a:t>
            </a:r>
            <a:r>
              <a:rPr lang="en-US" sz="2400" dirty="0">
                <a:solidFill>
                  <a:srgbClr val="D4002D"/>
                </a:solidFill>
                <a:latin typeface="Calibri" panose="020F0502020204030204" pitchFamily="34" charset="0"/>
                <a:cs typeface="Calibri" panose="020F0502020204030204" pitchFamily="34" charset="0"/>
              </a:rPr>
              <a:t>Machine learning</a:t>
            </a:r>
          </a:p>
        </p:txBody>
      </p:sp>
    </p:spTree>
    <p:extLst>
      <p:ext uri="{BB962C8B-B14F-4D97-AF65-F5344CB8AC3E}">
        <p14:creationId xmlns:p14="http://schemas.microsoft.com/office/powerpoint/2010/main" val="3902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 2. When to Use Machine Learning</a:t>
            </a:r>
          </a:p>
        </p:txBody>
      </p:sp>
      <p:sp>
        <p:nvSpPr>
          <p:cNvPr id="17" name="Subtitle 16"/>
          <p:cNvSpPr>
            <a:spLocks noGrp="1"/>
          </p:cNvSpPr>
          <p:nvPr>
            <p:ph type="subTitle" idx="13"/>
          </p:nvPr>
        </p:nvSpPr>
        <p:spPr>
          <a:xfrm>
            <a:off x="922709" y="1629029"/>
            <a:ext cx="10549893" cy="4679924"/>
          </a:xfrm>
        </p:spPr>
        <p:txBody>
          <a:bodyPr/>
          <a:lstStyle/>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Problems for which existing solutions require a lot of human assistance or long lists of rules</a:t>
            </a:r>
            <a:endParaRPr lang="en-US" sz="2400" dirty="0">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Complex problems for which there is no good solution at all using a traditional approach</a:t>
            </a:r>
            <a:br>
              <a:rPr lang="en-US" sz="2400" dirty="0">
                <a:latin typeface="Calibri" panose="020F0502020204030204" pitchFamily="34" charset="0"/>
                <a:cs typeface="Calibri" panose="020F0502020204030204" pitchFamily="34" charset="0"/>
              </a:rPr>
            </a:b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Fluctuating environments: a Machine Learning system can adapt to new data</a:t>
            </a:r>
            <a:r>
              <a:rPr lang="en-US" sz="2400" dirty="0">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Getting insights about complex problems and large amounts of data</a:t>
            </a:r>
          </a:p>
          <a:p>
            <a:pPr marL="457195" indent="-457195">
              <a:buClrTx/>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Cost/benefit</a:t>
            </a:r>
            <a:r>
              <a:rPr lang="en-US" sz="2400" dirty="0">
                <a:latin typeface="Calibri" panose="020F0502020204030204" pitchFamily="34" charset="0"/>
                <a:cs typeface="Calibri" panose="020F0502020204030204" pitchFamily="34" charset="0"/>
              </a:rPr>
              <a:t> </a:t>
            </a:r>
            <a:r>
              <a:rPr lang="en-US" sz="2400" dirty="0">
                <a:solidFill>
                  <a:schemeClr val="tx1"/>
                </a:solidFill>
                <a:latin typeface="Calibri" panose="020F0502020204030204" pitchFamily="34" charset="0"/>
                <a:cs typeface="Calibri" panose="020F0502020204030204" pitchFamily="34" charset="0"/>
              </a:rPr>
              <a:t>: If the cost of implementing a given task can be reduced</a:t>
            </a:r>
            <a:br>
              <a:rPr lang="en-US" sz="2400" dirty="0"/>
            </a:br>
            <a:br>
              <a:rPr lang="en-US" sz="2400" dirty="0"/>
            </a:br>
            <a:br>
              <a:rPr lang="en-US" sz="2400" dirty="0"/>
            </a:br>
            <a:r>
              <a:rPr lang="en-US" sz="2400" dirty="0">
                <a:solidFill>
                  <a:schemeClr val="tx1"/>
                </a:solidFill>
              </a:rPr>
              <a:t> </a:t>
            </a:r>
          </a:p>
        </p:txBody>
      </p:sp>
    </p:spTree>
    <p:extLst>
      <p:ext uri="{BB962C8B-B14F-4D97-AF65-F5344CB8AC3E}">
        <p14:creationId xmlns:p14="http://schemas.microsoft.com/office/powerpoint/2010/main" val="588062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 3. </a:t>
            </a:r>
            <a:r>
              <a:rPr lang="en-GB" sz="3600" dirty="0">
                <a:latin typeface="Calibri" panose="020F0502020204030204" pitchFamily="34" charset="0"/>
                <a:cs typeface="Calibri" panose="020F0502020204030204" pitchFamily="34" charset="0"/>
              </a:rPr>
              <a:t>Types of Learning Systems</a:t>
            </a:r>
          </a:p>
        </p:txBody>
      </p:sp>
      <p:sp>
        <p:nvSpPr>
          <p:cNvPr id="3" name="Rectangle 2"/>
          <p:cNvSpPr/>
          <p:nvPr/>
        </p:nvSpPr>
        <p:spPr>
          <a:xfrm>
            <a:off x="899398" y="1629033"/>
            <a:ext cx="10573204" cy="3046988"/>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Most statistical learning problems fall into one of two categories: </a:t>
            </a:r>
            <a:r>
              <a:rPr lang="en-US" sz="2400" i="1" dirty="0">
                <a:solidFill>
                  <a:srgbClr val="C00000"/>
                </a:solidFill>
                <a:latin typeface="Calibri" panose="020F0502020204030204" pitchFamily="34" charset="0"/>
                <a:cs typeface="Calibri" panose="020F0502020204030204" pitchFamily="34" charset="0"/>
              </a:rPr>
              <a:t>supervised</a:t>
            </a:r>
            <a:r>
              <a:rPr lang="en-US" sz="2400" i="1" dirty="0">
                <a:solidFill>
                  <a:srgbClr val="000000"/>
                </a:solidFill>
                <a:latin typeface="Calibri" panose="020F0502020204030204" pitchFamily="34" charset="0"/>
                <a:cs typeface="Calibri" panose="020F0502020204030204" pitchFamily="34" charset="0"/>
              </a:rPr>
              <a:t> </a:t>
            </a:r>
            <a:r>
              <a:rPr lang="en-US" sz="2400" dirty="0">
                <a:solidFill>
                  <a:srgbClr val="000000"/>
                </a:solidFill>
                <a:latin typeface="Calibri" panose="020F0502020204030204" pitchFamily="34" charset="0"/>
                <a:cs typeface="Calibri" panose="020F0502020204030204" pitchFamily="34" charset="0"/>
              </a:rPr>
              <a:t>or </a:t>
            </a:r>
            <a:r>
              <a:rPr lang="en-US" sz="2400" i="1" dirty="0">
                <a:solidFill>
                  <a:srgbClr val="C00000"/>
                </a:solidFill>
                <a:latin typeface="Calibri" panose="020F0502020204030204" pitchFamily="34" charset="0"/>
                <a:cs typeface="Calibri" panose="020F0502020204030204" pitchFamily="34" charset="0"/>
              </a:rPr>
              <a:t>unsupervised</a:t>
            </a:r>
            <a:r>
              <a:rPr lang="en-US" sz="2400" dirty="0">
                <a:solidFill>
                  <a:srgbClr val="000000"/>
                </a:solidFill>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for each observation of the predictor measurement(s) </a:t>
            </a:r>
            <a:r>
              <a:rPr lang="en-US" sz="2400" i="1" dirty="0">
                <a:latin typeface="Calibri" panose="020F0502020204030204" pitchFamily="34" charset="0"/>
                <a:cs typeface="Calibri" panose="020F0502020204030204" pitchFamily="34" charset="0"/>
              </a:rPr>
              <a:t>xi</a:t>
            </a:r>
            <a:r>
              <a:rPr lang="en-US" sz="2400" dirty="0">
                <a:latin typeface="Calibri" panose="020F0502020204030204" pitchFamily="34" charset="0"/>
                <a:cs typeface="Calibri" panose="020F0502020204030204" pitchFamily="34" charset="0"/>
              </a:rPr>
              <a:t>,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 </a:t>
            </a:r>
            <a:r>
              <a:rPr lang="en-US" sz="2400" dirty="0">
                <a:latin typeface="Calibri" panose="020F0502020204030204" pitchFamily="34" charset="0"/>
                <a:cs typeface="Calibri" panose="020F0502020204030204" pitchFamily="34" charset="0"/>
              </a:rPr>
              <a:t>there is an associated response measurement </a:t>
            </a:r>
            <a:r>
              <a:rPr lang="en-US" sz="2400" i="1" dirty="0" err="1">
                <a:latin typeface="Calibri" panose="020F0502020204030204" pitchFamily="34" charset="0"/>
                <a:cs typeface="Calibri" panose="020F0502020204030204" pitchFamily="34" charset="0"/>
              </a:rPr>
              <a:t>yi</a:t>
            </a:r>
            <a:r>
              <a:rPr lang="en-US" sz="2400" dirty="0">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We wish to fit a model that relates the response to the predictors, with the aim of accurately predicting the response for future observations.</a:t>
            </a:r>
            <a:endParaRPr lang="en-US" sz="2400" dirty="0"/>
          </a:p>
        </p:txBody>
      </p:sp>
    </p:spTree>
    <p:extLst>
      <p:ext uri="{BB962C8B-B14F-4D97-AF65-F5344CB8AC3E}">
        <p14:creationId xmlns:p14="http://schemas.microsoft.com/office/powerpoint/2010/main" val="325415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 3. </a:t>
            </a:r>
            <a:r>
              <a:rPr lang="en-GB" sz="3600" dirty="0">
                <a:latin typeface="Calibri" panose="020F0502020204030204" pitchFamily="34" charset="0"/>
                <a:cs typeface="Calibri" panose="020F0502020204030204" pitchFamily="34" charset="0"/>
              </a:rPr>
              <a:t>Supervised Learning</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12606" y="1635637"/>
            <a:ext cx="10523308" cy="1253374"/>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t>
            </a: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that the training data has ground truth labels to learn from</a:t>
            </a:r>
          </a:p>
        </p:txBody>
      </p:sp>
      <p:sp>
        <p:nvSpPr>
          <p:cNvPr id="48" name="TextBox 47">
            <a:extLst>
              <a:ext uri="{FF2B5EF4-FFF2-40B4-BE49-F238E27FC236}">
                <a16:creationId xmlns:a16="http://schemas.microsoft.com/office/drawing/2014/main" id="{6FDDA5BB-AA98-41FC-B6DA-C75E7C454F55}"/>
              </a:ext>
            </a:extLst>
          </p:cNvPr>
          <p:cNvSpPr txBox="1"/>
          <p:nvPr/>
        </p:nvSpPr>
        <p:spPr>
          <a:xfrm>
            <a:off x="9095953" y="5273921"/>
            <a:ext cx="755335"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49" name="TextBox 48">
            <a:extLst>
              <a:ext uri="{FF2B5EF4-FFF2-40B4-BE49-F238E27FC236}">
                <a16:creationId xmlns:a16="http://schemas.microsoft.com/office/drawing/2014/main" id="{7F0EA0D2-21D4-498A-89C9-BEC73C070117}"/>
              </a:ext>
            </a:extLst>
          </p:cNvPr>
          <p:cNvSpPr txBox="1"/>
          <p:nvPr/>
        </p:nvSpPr>
        <p:spPr>
          <a:xfrm>
            <a:off x="4844326" y="3827960"/>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0" name="TextBox 49">
            <a:extLst>
              <a:ext uri="{FF2B5EF4-FFF2-40B4-BE49-F238E27FC236}">
                <a16:creationId xmlns:a16="http://schemas.microsoft.com/office/drawing/2014/main" id="{84C49B30-F3A4-433F-913C-238E94A0F736}"/>
              </a:ext>
            </a:extLst>
          </p:cNvPr>
          <p:cNvSpPr txBox="1"/>
          <p:nvPr/>
        </p:nvSpPr>
        <p:spPr>
          <a:xfrm>
            <a:off x="4250683" y="641390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1" name="TextBox 50">
            <a:extLst>
              <a:ext uri="{FF2B5EF4-FFF2-40B4-BE49-F238E27FC236}">
                <a16:creationId xmlns:a16="http://schemas.microsoft.com/office/drawing/2014/main" id="{42B1AB1E-1D8A-49BE-963D-E10D14E67837}"/>
              </a:ext>
            </a:extLst>
          </p:cNvPr>
          <p:cNvSpPr txBox="1"/>
          <p:nvPr/>
        </p:nvSpPr>
        <p:spPr>
          <a:xfrm>
            <a:off x="5488442" y="5658564"/>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52" name="TextBox 51">
            <a:extLst>
              <a:ext uri="{FF2B5EF4-FFF2-40B4-BE49-F238E27FC236}">
                <a16:creationId xmlns:a16="http://schemas.microsoft.com/office/drawing/2014/main" id="{DAAED0AC-1DD9-4ED6-8124-ED32612CA408}"/>
              </a:ext>
            </a:extLst>
          </p:cNvPr>
          <p:cNvSpPr txBox="1"/>
          <p:nvPr/>
        </p:nvSpPr>
        <p:spPr>
          <a:xfrm>
            <a:off x="1835902" y="604792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3" name="TextBox 52">
            <a:extLst>
              <a:ext uri="{FF2B5EF4-FFF2-40B4-BE49-F238E27FC236}">
                <a16:creationId xmlns:a16="http://schemas.microsoft.com/office/drawing/2014/main" id="{77CEA497-3B61-4A0B-A027-BCB8A3DF90E1}"/>
              </a:ext>
            </a:extLst>
          </p:cNvPr>
          <p:cNvSpPr txBox="1"/>
          <p:nvPr/>
        </p:nvSpPr>
        <p:spPr>
          <a:xfrm>
            <a:off x="1895902" y="4427949"/>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4" name="TextBox 53">
            <a:extLst>
              <a:ext uri="{FF2B5EF4-FFF2-40B4-BE49-F238E27FC236}">
                <a16:creationId xmlns:a16="http://schemas.microsoft.com/office/drawing/2014/main" id="{591572B9-04D3-4BB1-913A-812030908DF9}"/>
              </a:ext>
            </a:extLst>
          </p:cNvPr>
          <p:cNvSpPr txBox="1"/>
          <p:nvPr/>
        </p:nvSpPr>
        <p:spPr>
          <a:xfrm>
            <a:off x="3391151" y="5807928"/>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85" name="TextBox 84">
            <a:extLst>
              <a:ext uri="{FF2B5EF4-FFF2-40B4-BE49-F238E27FC236}">
                <a16:creationId xmlns:a16="http://schemas.microsoft.com/office/drawing/2014/main" id="{D9A642D1-D701-428B-96D6-5EDB2346BC23}"/>
              </a:ext>
            </a:extLst>
          </p:cNvPr>
          <p:cNvSpPr txBox="1"/>
          <p:nvPr/>
        </p:nvSpPr>
        <p:spPr>
          <a:xfrm>
            <a:off x="3633638" y="4007956"/>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grpSp>
        <p:nvGrpSpPr>
          <p:cNvPr id="55" name="Group 54">
            <a:extLst>
              <a:ext uri="{FF2B5EF4-FFF2-40B4-BE49-F238E27FC236}">
                <a16:creationId xmlns:a16="http://schemas.microsoft.com/office/drawing/2014/main" id="{6F5B11FD-D09D-4D12-A949-603D4A5CC850}"/>
              </a:ext>
            </a:extLst>
          </p:cNvPr>
          <p:cNvGrpSpPr/>
          <p:nvPr/>
        </p:nvGrpSpPr>
        <p:grpSpPr>
          <a:xfrm>
            <a:off x="3381475" y="2889010"/>
            <a:ext cx="1217227" cy="1145872"/>
            <a:chOff x="3095625" y="3808413"/>
            <a:chExt cx="1381125" cy="1300163"/>
          </a:xfrm>
        </p:grpSpPr>
        <p:sp>
          <p:nvSpPr>
            <p:cNvPr id="56" name="Freeform 5">
              <a:extLst>
                <a:ext uri="{FF2B5EF4-FFF2-40B4-BE49-F238E27FC236}">
                  <a16:creationId xmlns:a16="http://schemas.microsoft.com/office/drawing/2014/main" id="{DBD3FE29-D0D8-49E0-BACB-684B22FBA346}"/>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7" name="Freeform 6">
              <a:extLst>
                <a:ext uri="{FF2B5EF4-FFF2-40B4-BE49-F238E27FC236}">
                  <a16:creationId xmlns:a16="http://schemas.microsoft.com/office/drawing/2014/main" id="{B749B1A0-D5FD-475D-8D1E-85431F080A7B}"/>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8" name="Freeform 7">
              <a:extLst>
                <a:ext uri="{FF2B5EF4-FFF2-40B4-BE49-F238E27FC236}">
                  <a16:creationId xmlns:a16="http://schemas.microsoft.com/office/drawing/2014/main" id="{EB0951AA-B58E-4DA7-BE4C-F8599579E0AD}"/>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9" name="Freeform 8">
              <a:extLst>
                <a:ext uri="{FF2B5EF4-FFF2-40B4-BE49-F238E27FC236}">
                  <a16:creationId xmlns:a16="http://schemas.microsoft.com/office/drawing/2014/main" id="{A2FD9607-83A5-4004-B4B1-B4AAC54BEC7A}"/>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0" name="Freeform 9">
              <a:extLst>
                <a:ext uri="{FF2B5EF4-FFF2-40B4-BE49-F238E27FC236}">
                  <a16:creationId xmlns:a16="http://schemas.microsoft.com/office/drawing/2014/main" id="{F5310765-2151-42B2-9DB7-F347449564C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1" name="Freeform 10">
              <a:extLst>
                <a:ext uri="{FF2B5EF4-FFF2-40B4-BE49-F238E27FC236}">
                  <a16:creationId xmlns:a16="http://schemas.microsoft.com/office/drawing/2014/main" id="{61CE9084-BDC4-45BF-89BE-BED62FD26C8C}"/>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2" name="Freeform 11">
              <a:extLst>
                <a:ext uri="{FF2B5EF4-FFF2-40B4-BE49-F238E27FC236}">
                  <a16:creationId xmlns:a16="http://schemas.microsoft.com/office/drawing/2014/main" id="{0CFC5265-A313-4727-BC5E-81CBE65AF728}"/>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3" name="Freeform 12">
              <a:extLst>
                <a:ext uri="{FF2B5EF4-FFF2-40B4-BE49-F238E27FC236}">
                  <a16:creationId xmlns:a16="http://schemas.microsoft.com/office/drawing/2014/main" id="{858482B4-6FBE-4B47-9B06-DA1DA587CE49}"/>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4" name="Rectangle 63">
              <a:extLst>
                <a:ext uri="{FF2B5EF4-FFF2-40B4-BE49-F238E27FC236}">
                  <a16:creationId xmlns:a16="http://schemas.microsoft.com/office/drawing/2014/main" id="{1D190188-DA87-4175-AACE-40DB2F176396}"/>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65" name="Straight Connector 64">
              <a:extLst>
                <a:ext uri="{FF2B5EF4-FFF2-40B4-BE49-F238E27FC236}">
                  <a16:creationId xmlns:a16="http://schemas.microsoft.com/office/drawing/2014/main" id="{9BA15383-7764-47B0-9503-299856687646}"/>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A384F61-58B3-4B1D-92BA-1766732D6CE7}"/>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4C46DEE8-61C0-4C1D-BCCD-D1CC5565DB89}"/>
              </a:ext>
            </a:extLst>
          </p:cNvPr>
          <p:cNvGrpSpPr/>
          <p:nvPr/>
        </p:nvGrpSpPr>
        <p:grpSpPr>
          <a:xfrm>
            <a:off x="5515652" y="4497250"/>
            <a:ext cx="733134" cy="1140020"/>
            <a:chOff x="4498975" y="3759200"/>
            <a:chExt cx="831850" cy="1293523"/>
          </a:xfrm>
        </p:grpSpPr>
        <p:sp>
          <p:nvSpPr>
            <p:cNvPr id="68" name="Rectangle 18">
              <a:extLst>
                <a:ext uri="{FF2B5EF4-FFF2-40B4-BE49-F238E27FC236}">
                  <a16:creationId xmlns:a16="http://schemas.microsoft.com/office/drawing/2014/main" id="{2CA54B1A-0F43-4C94-B142-C58AD5CB4389}"/>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9" name="Freeform 16">
              <a:extLst>
                <a:ext uri="{FF2B5EF4-FFF2-40B4-BE49-F238E27FC236}">
                  <a16:creationId xmlns:a16="http://schemas.microsoft.com/office/drawing/2014/main" id="{8A46BD3A-0EB6-4D84-9610-DDB493FC0995}"/>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0" name="Freeform 17">
              <a:extLst>
                <a:ext uri="{FF2B5EF4-FFF2-40B4-BE49-F238E27FC236}">
                  <a16:creationId xmlns:a16="http://schemas.microsoft.com/office/drawing/2014/main" id="{219FC0B1-DB74-4008-A280-60CB653851B2}"/>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71" name="Rectangle 18">
              <a:extLst>
                <a:ext uri="{FF2B5EF4-FFF2-40B4-BE49-F238E27FC236}">
                  <a16:creationId xmlns:a16="http://schemas.microsoft.com/office/drawing/2014/main" id="{63262E5C-7690-4E5A-9EF5-9346DAA0FA93}"/>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2" name="Freeform 25">
              <a:extLst>
                <a:ext uri="{FF2B5EF4-FFF2-40B4-BE49-F238E27FC236}">
                  <a16:creationId xmlns:a16="http://schemas.microsoft.com/office/drawing/2014/main" id="{37B2A4A6-261E-4785-B913-5B896E067F08}"/>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73" name="Straight Connector 72">
              <a:extLst>
                <a:ext uri="{FF2B5EF4-FFF2-40B4-BE49-F238E27FC236}">
                  <a16:creationId xmlns:a16="http://schemas.microsoft.com/office/drawing/2014/main" id="{8FD48BBB-DC98-4851-90B6-599712F915B6}"/>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D1240F2-EBB3-4C5B-8DA1-3F794DDF5D9D}"/>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92F57617-6D02-4B60-80C0-1F8AF03F028C}"/>
                </a:ext>
              </a:extLst>
            </p:cNvPr>
            <p:cNvGrpSpPr/>
            <p:nvPr/>
          </p:nvGrpSpPr>
          <p:grpSpPr>
            <a:xfrm>
              <a:off x="4710119" y="4539962"/>
              <a:ext cx="410797" cy="302167"/>
              <a:chOff x="4720337" y="4692361"/>
              <a:chExt cx="697102" cy="512762"/>
            </a:xfrm>
          </p:grpSpPr>
          <p:cxnSp>
            <p:nvCxnSpPr>
              <p:cNvPr id="76" name="Straight Connector 75">
                <a:extLst>
                  <a:ext uri="{FF2B5EF4-FFF2-40B4-BE49-F238E27FC236}">
                    <a16:creationId xmlns:a16="http://schemas.microsoft.com/office/drawing/2014/main" id="{96B59FE1-1744-424E-8850-14502A97F648}"/>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A79FF4D-44A7-4558-8ED6-5D6C2AC29B88}"/>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BE1B7F47-41A3-4C6B-93B4-F390DB4A395C}"/>
              </a:ext>
            </a:extLst>
          </p:cNvPr>
          <p:cNvGrpSpPr/>
          <p:nvPr/>
        </p:nvGrpSpPr>
        <p:grpSpPr>
          <a:xfrm>
            <a:off x="3339199" y="4755344"/>
            <a:ext cx="830732" cy="1064724"/>
            <a:chOff x="1019368" y="4056063"/>
            <a:chExt cx="942590" cy="1208087"/>
          </a:xfrm>
        </p:grpSpPr>
        <p:sp>
          <p:nvSpPr>
            <p:cNvPr id="79" name="Rectangle 35">
              <a:extLst>
                <a:ext uri="{FF2B5EF4-FFF2-40B4-BE49-F238E27FC236}">
                  <a16:creationId xmlns:a16="http://schemas.microsoft.com/office/drawing/2014/main" id="{87593663-C452-450A-8656-103AA6C9F32D}"/>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0" name="Rectangle 36">
              <a:extLst>
                <a:ext uri="{FF2B5EF4-FFF2-40B4-BE49-F238E27FC236}">
                  <a16:creationId xmlns:a16="http://schemas.microsoft.com/office/drawing/2014/main" id="{87437DD7-EC5A-4DF6-A216-7B7F3B92AD78}"/>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1" name="Rectangle 37">
              <a:extLst>
                <a:ext uri="{FF2B5EF4-FFF2-40B4-BE49-F238E27FC236}">
                  <a16:creationId xmlns:a16="http://schemas.microsoft.com/office/drawing/2014/main" id="{9B7901F9-5804-4C0C-97DA-49DE85CDB97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2" name="Rectangle 38">
              <a:extLst>
                <a:ext uri="{FF2B5EF4-FFF2-40B4-BE49-F238E27FC236}">
                  <a16:creationId xmlns:a16="http://schemas.microsoft.com/office/drawing/2014/main" id="{66DDA2BF-2EE4-4D25-9FA1-C92ED4DD75E4}"/>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3" name="Rectangle 39">
              <a:extLst>
                <a:ext uri="{FF2B5EF4-FFF2-40B4-BE49-F238E27FC236}">
                  <a16:creationId xmlns:a16="http://schemas.microsoft.com/office/drawing/2014/main" id="{76B7F5E9-E093-4747-826C-236E9A840089}"/>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4" name="Rectangle 41">
              <a:extLst>
                <a:ext uri="{FF2B5EF4-FFF2-40B4-BE49-F238E27FC236}">
                  <a16:creationId xmlns:a16="http://schemas.microsoft.com/office/drawing/2014/main" id="{13AAAC68-507E-49EF-8495-0A1BC304EFA6}"/>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86" name="Picture 85">
            <a:extLst>
              <a:ext uri="{FF2B5EF4-FFF2-40B4-BE49-F238E27FC236}">
                <a16:creationId xmlns:a16="http://schemas.microsoft.com/office/drawing/2014/main" id="{E1A97714-7ED8-45C2-AA92-4A5625EACB21}"/>
              </a:ext>
            </a:extLst>
          </p:cNvPr>
          <p:cNvPicPr>
            <a:picLocks noChangeAspect="1"/>
          </p:cNvPicPr>
          <p:nvPr/>
        </p:nvPicPr>
        <p:blipFill>
          <a:blip r:embed="rId3"/>
          <a:stretch>
            <a:fillRect/>
          </a:stretch>
        </p:blipFill>
        <p:spPr>
          <a:xfrm>
            <a:off x="4548874" y="4246068"/>
            <a:ext cx="649819" cy="2167838"/>
          </a:xfrm>
          <a:prstGeom prst="rect">
            <a:avLst/>
          </a:prstGeom>
        </p:spPr>
      </p:pic>
      <p:pic>
        <p:nvPicPr>
          <p:cNvPr id="87" name="Picture 86">
            <a:extLst>
              <a:ext uri="{FF2B5EF4-FFF2-40B4-BE49-F238E27FC236}">
                <a16:creationId xmlns:a16="http://schemas.microsoft.com/office/drawing/2014/main" id="{8340E0D7-34A4-4457-B85A-C75F9FBDF51C}"/>
              </a:ext>
            </a:extLst>
          </p:cNvPr>
          <p:cNvPicPr>
            <a:picLocks noChangeAspect="1"/>
          </p:cNvPicPr>
          <p:nvPr/>
        </p:nvPicPr>
        <p:blipFill>
          <a:blip r:embed="rId4"/>
          <a:stretch>
            <a:fillRect/>
          </a:stretch>
        </p:blipFill>
        <p:spPr>
          <a:xfrm>
            <a:off x="4999231" y="3114682"/>
            <a:ext cx="1032841" cy="750169"/>
          </a:xfrm>
          <a:prstGeom prst="rect">
            <a:avLst/>
          </a:prstGeom>
        </p:spPr>
      </p:pic>
      <p:pic>
        <p:nvPicPr>
          <p:cNvPr id="88" name="Picture 87">
            <a:extLst>
              <a:ext uri="{FF2B5EF4-FFF2-40B4-BE49-F238E27FC236}">
                <a16:creationId xmlns:a16="http://schemas.microsoft.com/office/drawing/2014/main" id="{04E29D31-6F2E-47BC-9755-12997E0AFA76}"/>
              </a:ext>
            </a:extLst>
          </p:cNvPr>
          <p:cNvPicPr>
            <a:picLocks noChangeAspect="1"/>
          </p:cNvPicPr>
          <p:nvPr/>
        </p:nvPicPr>
        <p:blipFill>
          <a:blip r:embed="rId5"/>
          <a:stretch>
            <a:fillRect/>
          </a:stretch>
        </p:blipFill>
        <p:spPr>
          <a:xfrm>
            <a:off x="2052525" y="5178852"/>
            <a:ext cx="974146" cy="870039"/>
          </a:xfrm>
          <a:prstGeom prst="rect">
            <a:avLst/>
          </a:prstGeom>
        </p:spPr>
      </p:pic>
      <p:grpSp>
        <p:nvGrpSpPr>
          <p:cNvPr id="89" name="Group 88">
            <a:extLst>
              <a:ext uri="{FF2B5EF4-FFF2-40B4-BE49-F238E27FC236}">
                <a16:creationId xmlns:a16="http://schemas.microsoft.com/office/drawing/2014/main" id="{62D6F00B-B6A7-46E1-90E5-F7BEBA92EA9B}"/>
              </a:ext>
            </a:extLst>
          </p:cNvPr>
          <p:cNvGrpSpPr/>
          <p:nvPr/>
        </p:nvGrpSpPr>
        <p:grpSpPr>
          <a:xfrm>
            <a:off x="1955551" y="3621595"/>
            <a:ext cx="1197833" cy="805444"/>
            <a:chOff x="1576196" y="1992221"/>
            <a:chExt cx="1732500" cy="1164962"/>
          </a:xfrm>
        </p:grpSpPr>
        <p:pic>
          <p:nvPicPr>
            <p:cNvPr id="90" name="Picture 89">
              <a:extLst>
                <a:ext uri="{FF2B5EF4-FFF2-40B4-BE49-F238E27FC236}">
                  <a16:creationId xmlns:a16="http://schemas.microsoft.com/office/drawing/2014/main" id="{08A320EF-F986-493D-8AF2-AA01661C9AAE}"/>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91" name="Freeform 20">
              <a:extLst>
                <a:ext uri="{FF2B5EF4-FFF2-40B4-BE49-F238E27FC236}">
                  <a16:creationId xmlns:a16="http://schemas.microsoft.com/office/drawing/2014/main" id="{852D79CB-6EA3-4670-A568-2B14BF568F08}"/>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92" name="Picture 91">
            <a:extLst>
              <a:ext uri="{FF2B5EF4-FFF2-40B4-BE49-F238E27FC236}">
                <a16:creationId xmlns:a16="http://schemas.microsoft.com/office/drawing/2014/main" id="{FA3E3761-A69A-4DC8-9322-95AB140E9FA3}"/>
              </a:ext>
            </a:extLst>
          </p:cNvPr>
          <p:cNvPicPr>
            <a:picLocks noChangeAspect="1"/>
          </p:cNvPicPr>
          <p:nvPr/>
        </p:nvPicPr>
        <p:blipFill>
          <a:blip r:embed="rId7"/>
          <a:stretch>
            <a:fillRect/>
          </a:stretch>
        </p:blipFill>
        <p:spPr>
          <a:xfrm>
            <a:off x="8795956" y="4056991"/>
            <a:ext cx="1828800" cy="1117600"/>
          </a:xfrm>
          <a:prstGeom prst="rect">
            <a:avLst/>
          </a:prstGeom>
        </p:spPr>
      </p:pic>
      <p:sp>
        <p:nvSpPr>
          <p:cNvPr id="94" name="TextBox 93">
            <a:extLst>
              <a:ext uri="{FF2B5EF4-FFF2-40B4-BE49-F238E27FC236}">
                <a16:creationId xmlns:a16="http://schemas.microsoft.com/office/drawing/2014/main" id="{34C7F6D7-2AE0-43B7-BE15-8DB07539DA15}"/>
              </a:ext>
            </a:extLst>
          </p:cNvPr>
          <p:cNvSpPr txBox="1"/>
          <p:nvPr/>
        </p:nvSpPr>
        <p:spPr>
          <a:xfrm>
            <a:off x="3061162" y="3252644"/>
            <a:ext cx="6122324" cy="369460"/>
          </a:xfrm>
          <a:prstGeom prst="rect">
            <a:avLst/>
          </a:prstGeom>
          <a:noFill/>
        </p:spPr>
        <p:txBody>
          <a:bodyPr wrap="square">
            <a:spAutoFit/>
          </a:bodyPr>
          <a:lstStyle/>
          <a:p>
            <a:endParaRPr lang="en-US" sz="1801" dirty="0"/>
          </a:p>
        </p:txBody>
      </p:sp>
    </p:spTree>
    <p:extLst>
      <p:ext uri="{BB962C8B-B14F-4D97-AF65-F5344CB8AC3E}">
        <p14:creationId xmlns:p14="http://schemas.microsoft.com/office/powerpoint/2010/main" val="44283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7"/>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äsentationsmaster Vorlage Med" id="{72429FFB-2FE4-A44A-BDFE-3F07E7A0FD15}" vid="{96980407-6B6E-EB45-8E9F-B6277BF5B43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DA6306F17D219C489A55E58C30014D48" ma:contentTypeVersion="10" ma:contentTypeDescription="Ein neues Dokument erstellen." ma:contentTypeScope="" ma:versionID="1bf46a2cd9377ea4ef19b71bebe1f209">
  <xsd:schema xmlns:xsd="http://www.w3.org/2001/XMLSchema" xmlns:xs="http://www.w3.org/2001/XMLSchema" xmlns:p="http://schemas.microsoft.com/office/2006/metadata/properties" xmlns:ns3="0eb6e518-de46-441d-864c-fe586f511a82" targetNamespace="http://schemas.microsoft.com/office/2006/metadata/properties" ma:root="true" ma:fieldsID="0f73bb665de04617e9bfa1931dd650f3" ns3:_="">
    <xsd:import namespace="0eb6e518-de46-441d-864c-fe586f511a8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b6e518-de46-441d-864c-fe586f511a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FFC04B-C0EE-4DC9-9806-AEDBE5485D71}">
  <ds:schemaRefs>
    <ds:schemaRef ds:uri="http://purl.org/dc/elements/1.1/"/>
    <ds:schemaRef ds:uri="http://purl.org/dc/dcmitype/"/>
    <ds:schemaRef ds:uri="http://schemas.microsoft.com/office/2006/documentManagement/types"/>
    <ds:schemaRef ds:uri="http://www.w3.org/XML/1998/namespace"/>
    <ds:schemaRef ds:uri="0eb6e518-de46-441d-864c-fe586f511a82"/>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F004A51-0214-4E52-988F-16BA2737EA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b6e518-de46-441d-864c-fe586f511a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6E62C8-3AA0-4AF3-9932-D04FEE9474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1268</TotalTime>
  <Words>1652</Words>
  <Application>Microsoft Office PowerPoint</Application>
  <PresentationFormat>Widescreen</PresentationFormat>
  <Paragraphs>269</Paragraphs>
  <Slides>29</Slides>
  <Notes>29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Arial Black</vt:lpstr>
      <vt:lpstr>Calibri</vt:lpstr>
      <vt:lpstr>CMR10</vt:lpstr>
      <vt:lpstr>Segoe UI</vt:lpstr>
      <vt:lpstr>Segoe UI Light</vt:lpstr>
      <vt:lpstr>Symbol</vt:lpstr>
      <vt:lpstr>Times New Roman</vt:lpstr>
      <vt:lpstr>Wingdings</vt:lpstr>
      <vt:lpstr>Office</vt:lpstr>
      <vt:lpstr>1_Office Theme</vt:lpstr>
      <vt:lpstr>PowerPoint Presentation</vt:lpstr>
      <vt:lpstr> 0. Content</vt:lpstr>
      <vt:lpstr> 1. Definition</vt:lpstr>
      <vt:lpstr> Definition (cont.)</vt:lpstr>
      <vt:lpstr> 2. When to Use ML: Problem Solving Approach I</vt:lpstr>
      <vt:lpstr> 2. When to Use ML: Problem Solving Approach II</vt:lpstr>
      <vt:lpstr> 2. When to Use Machine Learning</vt:lpstr>
      <vt:lpstr> 3. Types of Learning Systems</vt:lpstr>
      <vt:lpstr> 3. Supervised Learning</vt:lpstr>
      <vt:lpstr> 3. Types of Learning Systems</vt:lpstr>
      <vt:lpstr> 3. Unsupervised Learning Algorithms</vt:lpstr>
      <vt:lpstr> 4. Supervised problem: Regression</vt:lpstr>
      <vt:lpstr> Regression(cont.)</vt:lpstr>
      <vt:lpstr> Regression (cont.)</vt:lpstr>
      <vt:lpstr> Regression Application</vt:lpstr>
      <vt:lpstr> 5. Supervised problem: Classification</vt:lpstr>
      <vt:lpstr> Classification (cont.)</vt:lpstr>
      <vt:lpstr> Classification Application</vt:lpstr>
      <vt:lpstr>6. Unsupervised problem: Clustering</vt:lpstr>
      <vt:lpstr>Clustering (cont.)</vt:lpstr>
      <vt:lpstr>Clustering (cont.)</vt:lpstr>
      <vt:lpstr> Clustering Application</vt:lpstr>
      <vt:lpstr> 7. Model Assessment and Validation</vt:lpstr>
      <vt:lpstr> Model Assessment and Validation (cont.)</vt:lpstr>
      <vt:lpstr> Model Assessment and Validation (cont.)</vt:lpstr>
      <vt:lpstr> Model Assessment and Validation (cont.)</vt:lpstr>
      <vt:lpstr> Model Assessment and Validation (cont.)</vt:lpstr>
      <vt:lpstr> Model Assessment and Validation (cont.)</vt:lpstr>
      <vt:lpstr> 8. Data Analytics and Machine Learning Process</vt:lpstr>
    </vt:vector>
  </TitlesOfParts>
  <Company>Universität Augsburg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Bukombe</dc:creator>
  <cp:lastModifiedBy>Benjamin Bukombe</cp:lastModifiedBy>
  <cp:revision>582</cp:revision>
  <dcterms:created xsi:type="dcterms:W3CDTF">2020-04-27T05:12:37Z</dcterms:created>
  <dcterms:modified xsi:type="dcterms:W3CDTF">2022-02-28T00:09:43Z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0x010100DA6306F17D219C489A55E58C30014D48</vt:lpwstr>
  </property>
</Properties>
</file>